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6"/>
  </p:notesMasterIdLst>
  <p:sldIdLst>
    <p:sldId id="256" r:id="rId2"/>
    <p:sldId id="305" r:id="rId3"/>
    <p:sldId id="306" r:id="rId4"/>
    <p:sldId id="257" r:id="rId5"/>
    <p:sldId id="259" r:id="rId6"/>
    <p:sldId id="307" r:id="rId7"/>
    <p:sldId id="308" r:id="rId8"/>
    <p:sldId id="260" r:id="rId9"/>
    <p:sldId id="261" r:id="rId10"/>
    <p:sldId id="309" r:id="rId11"/>
    <p:sldId id="310" r:id="rId12"/>
    <p:sldId id="268" r:id="rId13"/>
    <p:sldId id="269" r:id="rId14"/>
    <p:sldId id="262" r:id="rId15"/>
    <p:sldId id="263" r:id="rId16"/>
    <p:sldId id="264" r:id="rId17"/>
    <p:sldId id="266" r:id="rId18"/>
    <p:sldId id="267" r:id="rId19"/>
    <p:sldId id="270" r:id="rId20"/>
    <p:sldId id="271" r:id="rId21"/>
    <p:sldId id="272" r:id="rId22"/>
    <p:sldId id="274" r:id="rId23"/>
    <p:sldId id="275" r:id="rId24"/>
    <p:sldId id="304" r:id="rId25"/>
    <p:sldId id="276" r:id="rId26"/>
    <p:sldId id="277" r:id="rId27"/>
    <p:sldId id="280" r:id="rId28"/>
    <p:sldId id="278" r:id="rId29"/>
    <p:sldId id="279" r:id="rId30"/>
    <p:sldId id="281" r:id="rId31"/>
    <p:sldId id="293" r:id="rId32"/>
    <p:sldId id="283" r:id="rId33"/>
    <p:sldId id="284" r:id="rId34"/>
    <p:sldId id="273" r:id="rId35"/>
    <p:sldId id="285" r:id="rId36"/>
    <p:sldId id="294" r:id="rId37"/>
    <p:sldId id="301" r:id="rId38"/>
    <p:sldId id="302" r:id="rId39"/>
    <p:sldId id="300" r:id="rId40"/>
    <p:sldId id="295" r:id="rId41"/>
    <p:sldId id="296" r:id="rId42"/>
    <p:sldId id="297" r:id="rId43"/>
    <p:sldId id="298" r:id="rId44"/>
    <p:sldId id="286" r:id="rId45"/>
    <p:sldId id="287" r:id="rId46"/>
    <p:sldId id="288" r:id="rId47"/>
    <p:sldId id="289" r:id="rId48"/>
    <p:sldId id="290" r:id="rId49"/>
    <p:sldId id="291" r:id="rId50"/>
    <p:sldId id="311" r:id="rId51"/>
    <p:sldId id="312" r:id="rId52"/>
    <p:sldId id="313" r:id="rId53"/>
    <p:sldId id="314" r:id="rId54"/>
    <p:sldId id="303"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E95CE-77DD-4BE3-A006-62E5929F1953}" type="datetimeFigureOut">
              <a:rPr lang="tr-TR" smtClean="0"/>
              <a:t>23.03.2017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8DDF9-5716-4D19-8DCD-461BF8305C8E}"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20AB0-082B-415D-BE9F-67CCD72023BA}" type="slidenum">
              <a:rPr lang="tr-TR" smtClean="0"/>
              <a:pPr/>
              <a:t>2</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20AB0-082B-415D-BE9F-67CCD72023BA}" type="slidenum">
              <a:rPr lang="tr-TR" smtClean="0"/>
              <a:pPr/>
              <a:t>53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20AB0-082B-415D-BE9F-67CCD72023BA}" type="slidenum">
              <a:rPr lang="tr-TR" smtClean="0"/>
              <a:pPr/>
              <a:t>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20AB0-082B-415D-BE9F-67CCD72023BA}" type="slidenum">
              <a:rPr lang="tr-TR" smtClean="0"/>
              <a:pPr/>
              <a:t>6</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20AB0-082B-415D-BE9F-67CCD72023BA}" type="slidenum">
              <a:rPr lang="tr-TR" smtClean="0"/>
              <a:pPr/>
              <a:t>7</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Slayt Görüntüsü Yer Tutucusu"/>
          <p:cNvSpPr>
            <a:spLocks noGrp="1" noRot="1" noChangeAspect="1" noTextEdit="1"/>
          </p:cNvSpPr>
          <p:nvPr>
            <p:ph type="sldImg"/>
          </p:nvPr>
        </p:nvSpPr>
        <p:spPr>
          <a:ln/>
        </p:spPr>
      </p:sp>
      <p:sp>
        <p:nvSpPr>
          <p:cNvPr id="161795" name="2 Not Yer Tutucusu"/>
          <p:cNvSpPr>
            <a:spLocks noGrp="1"/>
          </p:cNvSpPr>
          <p:nvPr>
            <p:ph type="body" idx="1"/>
          </p:nvPr>
        </p:nvSpPr>
        <p:spPr>
          <a:noFill/>
          <a:ln/>
        </p:spPr>
        <p:txBody>
          <a:bodyPr/>
          <a:lstStyle/>
          <a:p>
            <a:endParaRPr lang="tr-TR" smtClean="0"/>
          </a:p>
        </p:txBody>
      </p:sp>
      <p:sp>
        <p:nvSpPr>
          <p:cNvPr id="161796" name="3 Slayt Numarası Yer Tutucusu"/>
          <p:cNvSpPr>
            <a:spLocks noGrp="1"/>
          </p:cNvSpPr>
          <p:nvPr>
            <p:ph type="sldNum" sz="quarter" idx="5"/>
          </p:nvPr>
        </p:nvSpPr>
        <p:spPr>
          <a:noFill/>
        </p:spPr>
        <p:txBody>
          <a:bodyPr/>
          <a:lstStyle/>
          <a:p>
            <a:fld id="{F3514392-E849-4304-81F4-4E8D4677F0C4}" type="slidenum">
              <a:rPr lang="tr-TR" smtClean="0"/>
              <a:pPr/>
              <a:t>10</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20AB0-082B-415D-BE9F-67CCD72023BA}" type="slidenum">
              <a:rPr lang="tr-TR" smtClean="0"/>
              <a:pPr/>
              <a:t>11</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20AB0-082B-415D-BE9F-67CCD72023BA}" type="slidenum">
              <a:rPr lang="tr-TR" smtClean="0"/>
              <a:pPr/>
              <a:t>50</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20AB0-082B-415D-BE9F-67CCD72023BA}" type="slidenum">
              <a:rPr lang="tr-TR" smtClean="0"/>
              <a:pPr/>
              <a:t>51</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520AB0-082B-415D-BE9F-67CCD72023BA}" type="slidenum">
              <a:rPr lang="tr-TR" smtClean="0"/>
              <a:pPr/>
              <a:t>52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B45A056D-4245-4CFA-B184-3C250AE26885}" type="datetimeFigureOut">
              <a:rPr lang="tr-TR" smtClean="0"/>
              <a:pPr/>
              <a:t>23.03.2017</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D224456-7B3A-46C4-9E90-14452D37924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45A056D-4245-4CFA-B184-3C250AE26885}" type="datetimeFigureOut">
              <a:rPr lang="tr-TR" smtClean="0"/>
              <a:pPr/>
              <a:t>23.03.2017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224456-7B3A-46C4-9E90-14452D37924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45A056D-4245-4CFA-B184-3C250AE26885}" type="datetimeFigureOut">
              <a:rPr lang="tr-TR" smtClean="0"/>
              <a:pPr/>
              <a:t>23.03.2017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224456-7B3A-46C4-9E90-14452D37924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45A056D-4245-4CFA-B184-3C250AE26885}" type="datetimeFigureOut">
              <a:rPr lang="tr-TR" smtClean="0"/>
              <a:pPr/>
              <a:t>23.03.2017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224456-7B3A-46C4-9E90-14452D37924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B45A056D-4245-4CFA-B184-3C250AE26885}" type="datetimeFigureOut">
              <a:rPr lang="tr-TR" smtClean="0"/>
              <a:pPr/>
              <a:t>23.03.2017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D224456-7B3A-46C4-9E90-14452D37924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B45A056D-4245-4CFA-B184-3C250AE26885}" type="datetimeFigureOut">
              <a:rPr lang="tr-TR" smtClean="0"/>
              <a:pPr/>
              <a:t>23.03.2017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D224456-7B3A-46C4-9E90-14452D37924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B45A056D-4245-4CFA-B184-3C250AE26885}" type="datetimeFigureOut">
              <a:rPr lang="tr-TR" smtClean="0"/>
              <a:pPr/>
              <a:t>23.03.2017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D224456-7B3A-46C4-9E90-14452D37924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B45A056D-4245-4CFA-B184-3C250AE26885}" type="datetimeFigureOut">
              <a:rPr lang="tr-TR" smtClean="0"/>
              <a:pPr/>
              <a:t>23.03.2017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D224456-7B3A-46C4-9E90-14452D37924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45A056D-4245-4CFA-B184-3C250AE26885}" type="datetimeFigureOut">
              <a:rPr lang="tr-TR" smtClean="0"/>
              <a:pPr/>
              <a:t>23.03.2017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D224456-7B3A-46C4-9E90-14452D37924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B45A056D-4245-4CFA-B184-3C250AE26885}" type="datetimeFigureOut">
              <a:rPr lang="tr-TR" smtClean="0"/>
              <a:pPr/>
              <a:t>23.03.2017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D224456-7B3A-46C4-9E90-14452D37924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B45A056D-4245-4CFA-B184-3C250AE26885}" type="datetimeFigureOut">
              <a:rPr lang="tr-TR" smtClean="0"/>
              <a:pPr/>
              <a:t>23.03.2017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D224456-7B3A-46C4-9E90-14452D37924F}"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5A056D-4245-4CFA-B184-3C250AE26885}" type="datetimeFigureOut">
              <a:rPr lang="tr-TR" smtClean="0"/>
              <a:pPr/>
              <a:t>23.03.2017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224456-7B3A-46C4-9E90-14452D37924F}"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uptodate.com/contents/clinical-features-and-diagnosis-of-primary-hepatocellular-carcinoma/abstract/1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uptodate.com/contents/clinical-features-and-diagnosis-of-primary-hepatocellular-carcinoma/abstract/1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ptodate.com/contents/clinical-features-and-diagnosis-of-primary-hepatocellular-carcinoma/abstract/63" TargetMode="External"/><Relationship Id="rId2" Type="http://schemas.openxmlformats.org/officeDocument/2006/relationships/hyperlink" Target="http://www.uptodate.com/contents/clinical-features-and-diagnosis-of-primary-hepatocellular-carcinoma/abstract/57" TargetMode="External"/><Relationship Id="rId1" Type="http://schemas.openxmlformats.org/officeDocument/2006/relationships/slideLayout" Target="../slideLayouts/slideLayout2.xml"/><Relationship Id="rId4" Type="http://schemas.openxmlformats.org/officeDocument/2006/relationships/hyperlink" Target="http://www.uptodate.com/contents/clinical-features-and-diagnosis-of-primary-hepatocellular-carcinoma/abstract/6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uptodate.com/contents/clinical-features-and-diagnosis-of-primary-hepatocellular-carcinoma/abstract/107" TargetMode="External"/><Relationship Id="rId2" Type="http://schemas.openxmlformats.org/officeDocument/2006/relationships/hyperlink" Target="http://www.uptodate.com/contents/clinical-features-and-diagnosis-of-primary-hepatocellular-carcinoma/abstract/102" TargetMode="External"/><Relationship Id="rId1" Type="http://schemas.openxmlformats.org/officeDocument/2006/relationships/slideLayout" Target="../slideLayouts/slideLayout2.xml"/><Relationship Id="rId5" Type="http://schemas.openxmlformats.org/officeDocument/2006/relationships/hyperlink" Target="http://www.uptodate.com/contents/clinical-features-and-diagnosis-of-primary-hepatocellular-carcinoma/abstract/113" TargetMode="External"/><Relationship Id="rId4" Type="http://schemas.openxmlformats.org/officeDocument/2006/relationships/hyperlink" Target="http://www.uptodate.com/contents/clinical-features-and-diagnosis-of-primary-hepatocellular-carcinoma/abstract/10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uptodate.com/contents/clinical-features-and-diagnosis-of-primary-hepatocellular-carcinoma/abstract/148" TargetMode="External"/><Relationship Id="rId2" Type="http://schemas.openxmlformats.org/officeDocument/2006/relationships/hyperlink" Target="http://www.uptodate.com/contents/clinical-features-and-diagnosis-of-primary-hepatocellular-carcinoma/abstract/147" TargetMode="External"/><Relationship Id="rId1" Type="http://schemas.openxmlformats.org/officeDocument/2006/relationships/slideLayout" Target="../slideLayouts/slideLayout2.xml"/><Relationship Id="rId4" Type="http://schemas.openxmlformats.org/officeDocument/2006/relationships/hyperlink" Target="http://www.uptodate.com/contents/clinical-features-and-diagnosis-of-primary-hepatocellular-carcinoma/abstract/149"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uptodate.com/contents/staging-and-prognostic-factors-in-hepatocellular-carcinoma/abstract/3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uptodate.com/contents/solid-liver-lesions-differential-diagnosis-and-evaluation/abstract/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ptodate.com/contents/epidemiology-and-etiologic-associations-of-hepatocellular-carcinoma/abstract/8" TargetMode="External"/><Relationship Id="rId2" Type="http://schemas.openxmlformats.org/officeDocument/2006/relationships/hyperlink" Target="http://www.uptodate.com/contents/epidemiology-and-etiologic-associations-of-hepatocellular-carcinoma/abstract/5" TargetMode="External"/><Relationship Id="rId1" Type="http://schemas.openxmlformats.org/officeDocument/2006/relationships/slideLayout" Target="../slideLayouts/slideLayout2.xml"/><Relationship Id="rId4" Type="http://schemas.openxmlformats.org/officeDocument/2006/relationships/hyperlink" Target="http://www.uptodate.com/contents/epidemiology-and-etiologic-associations-of-hepatocellular-carcinoma/abstract/10"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ptodate.com/contents/epidemiology-and-etiologic-associations-of-hepatocellular-carcinoma/abstract/103" TargetMode="External"/><Relationship Id="rId2" Type="http://schemas.openxmlformats.org/officeDocument/2006/relationships/hyperlink" Target="http://www.uptodate.com/contents/epidemiology-and-etiologic-associations-of-hepatocellular-carcinoma/abstract/10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ptodate.com/contents/epidemiology-and-etiologic-associations-of-hepatocellular-carcinoma/abstract/153" TargetMode="External"/><Relationship Id="rId2" Type="http://schemas.openxmlformats.org/officeDocument/2006/relationships/hyperlink" Target="http://www.uptodate.com/contents/epidemiology-and-etiologic-associations-of-hepatocellular-carcinoma/abstract/15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81000" y="1428737"/>
            <a:ext cx="8458200" cy="1357321"/>
          </a:xfrm>
        </p:spPr>
        <p:txBody>
          <a:bodyPr/>
          <a:lstStyle/>
          <a:p>
            <a:pPr algn="ctr"/>
            <a:r>
              <a:rPr lang="tr-TR" dirty="0" err="1" smtClean="0"/>
              <a:t>Karacİğer</a:t>
            </a:r>
            <a:r>
              <a:rPr lang="tr-TR" dirty="0" smtClean="0"/>
              <a:t>  </a:t>
            </a:r>
            <a:r>
              <a:rPr lang="tr-TR" dirty="0" err="1" smtClean="0"/>
              <a:t>Kanserlerİ</a:t>
            </a:r>
            <a:endParaRPr lang="tr-TR" dirty="0"/>
          </a:p>
        </p:txBody>
      </p:sp>
      <p:sp>
        <p:nvSpPr>
          <p:cNvPr id="3" name="2 Alt Başlık"/>
          <p:cNvSpPr>
            <a:spLocks noGrp="1"/>
          </p:cNvSpPr>
          <p:nvPr>
            <p:ph type="subTitle" idx="1"/>
          </p:nvPr>
        </p:nvSpPr>
        <p:spPr>
          <a:xfrm>
            <a:off x="357158" y="3857628"/>
            <a:ext cx="8458200" cy="1714512"/>
          </a:xfrm>
        </p:spPr>
        <p:txBody>
          <a:bodyPr>
            <a:normAutofit fontScale="77500" lnSpcReduction="20000"/>
          </a:bodyPr>
          <a:lstStyle/>
          <a:p>
            <a:pPr algn="ctr"/>
            <a:r>
              <a:rPr lang="tr-TR" sz="2800" b="1" dirty="0" smtClean="0"/>
              <a:t>Doç. Dr. Muharrem </a:t>
            </a:r>
            <a:r>
              <a:rPr lang="tr-TR" sz="2800" b="1" dirty="0" smtClean="0"/>
              <a:t>Battal</a:t>
            </a:r>
          </a:p>
          <a:p>
            <a:pPr algn="ctr"/>
            <a:endParaRPr lang="tr-TR" b="1" dirty="0" smtClean="0"/>
          </a:p>
          <a:p>
            <a:pPr algn="ctr"/>
            <a:r>
              <a:rPr lang="tr-TR" b="1" dirty="0" smtClean="0"/>
              <a:t>Şişli </a:t>
            </a:r>
            <a:r>
              <a:rPr lang="tr-TR" b="1" dirty="0" err="1" smtClean="0"/>
              <a:t>Hamidiye</a:t>
            </a:r>
            <a:r>
              <a:rPr lang="tr-TR" b="1" dirty="0" smtClean="0"/>
              <a:t> </a:t>
            </a:r>
            <a:r>
              <a:rPr lang="tr-TR" b="1" dirty="0" err="1" smtClean="0"/>
              <a:t>Etfal</a:t>
            </a:r>
            <a:r>
              <a:rPr lang="tr-TR" b="1" dirty="0" smtClean="0"/>
              <a:t> Eğitim ve Araştırma Hastanesi </a:t>
            </a:r>
          </a:p>
          <a:p>
            <a:pPr algn="ctr"/>
            <a:r>
              <a:rPr lang="tr-TR" b="1" dirty="0" smtClean="0"/>
              <a:t>Genel Cerrahi Kliniği </a:t>
            </a:r>
          </a:p>
          <a:p>
            <a:pPr algn="ctr"/>
            <a:r>
              <a:rPr lang="tr-TR" b="1" dirty="0" smtClean="0"/>
              <a:t>Eğitim Görevlisi</a:t>
            </a:r>
            <a:endParaRPr lang="tr-T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457200" y="704088"/>
            <a:ext cx="8229600" cy="510334"/>
          </a:xfrm>
        </p:spPr>
        <p:txBody>
          <a:bodyPr>
            <a:normAutofit fontScale="90000"/>
          </a:bodyPr>
          <a:lstStyle/>
          <a:p>
            <a:r>
              <a:rPr lang="tr-TR" sz="3600" dirty="0" smtClean="0"/>
              <a:t>HCC gelişim süreci</a:t>
            </a:r>
          </a:p>
        </p:txBody>
      </p:sp>
      <p:sp>
        <p:nvSpPr>
          <p:cNvPr id="12291" name="2 İçerik Yer Tutucusu"/>
          <p:cNvSpPr>
            <a:spLocks noGrp="1"/>
          </p:cNvSpPr>
          <p:nvPr>
            <p:ph idx="1"/>
          </p:nvPr>
        </p:nvSpPr>
        <p:spPr>
          <a:xfrm>
            <a:off x="500063" y="1643063"/>
            <a:ext cx="8229600" cy="4525962"/>
          </a:xfrm>
          <a:ln w="28575">
            <a:solidFill>
              <a:schemeClr val="bg1"/>
            </a:solidFill>
          </a:ln>
        </p:spPr>
        <p:txBody>
          <a:bodyPr/>
          <a:lstStyle/>
          <a:p>
            <a:pPr>
              <a:buFontTx/>
              <a:buNone/>
            </a:pPr>
            <a:r>
              <a:rPr lang="tr-TR" dirty="0" smtClean="0"/>
              <a:t>        Kronik hepatit</a:t>
            </a:r>
          </a:p>
          <a:p>
            <a:pPr>
              <a:buFontTx/>
              <a:buNone/>
            </a:pPr>
            <a:r>
              <a:rPr lang="tr-TR" dirty="0" smtClean="0"/>
              <a:t>        </a:t>
            </a:r>
          </a:p>
          <a:p>
            <a:pPr>
              <a:buFontTx/>
              <a:buNone/>
            </a:pPr>
            <a:r>
              <a:rPr lang="tr-TR" dirty="0" smtClean="0"/>
              <a:t>        Siroz</a:t>
            </a:r>
          </a:p>
          <a:p>
            <a:pPr>
              <a:buFontTx/>
              <a:buNone/>
            </a:pPr>
            <a:endParaRPr lang="tr-TR" dirty="0" smtClean="0"/>
          </a:p>
          <a:p>
            <a:pPr>
              <a:buFontTx/>
              <a:buNone/>
            </a:pPr>
            <a:r>
              <a:rPr lang="tr-TR" dirty="0" smtClean="0"/>
              <a:t>        Hiperplastik nodül                  Kanser</a:t>
            </a:r>
          </a:p>
          <a:p>
            <a:pPr>
              <a:buFontTx/>
              <a:buNone/>
            </a:pPr>
            <a:endParaRPr lang="tr-TR" dirty="0" smtClean="0"/>
          </a:p>
          <a:p>
            <a:pPr>
              <a:buFontTx/>
              <a:buNone/>
            </a:pPr>
            <a:r>
              <a:rPr lang="tr-TR" dirty="0" smtClean="0"/>
              <a:t>         Displastik nodül</a:t>
            </a:r>
          </a:p>
          <a:p>
            <a:pPr>
              <a:buFontTx/>
              <a:buNone/>
            </a:pPr>
            <a:endParaRPr lang="tr-TR" dirty="0" smtClean="0"/>
          </a:p>
          <a:p>
            <a:pPr>
              <a:buFontTx/>
              <a:buNone/>
            </a:pPr>
            <a:endParaRPr lang="tr-TR" dirty="0" smtClean="0"/>
          </a:p>
        </p:txBody>
      </p:sp>
      <p:sp>
        <p:nvSpPr>
          <p:cNvPr id="4" name="3 Aşağı Ok"/>
          <p:cNvSpPr/>
          <p:nvPr/>
        </p:nvSpPr>
        <p:spPr>
          <a:xfrm>
            <a:off x="1500166" y="2143116"/>
            <a:ext cx="198438" cy="4286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rgbClr val="FFFF00"/>
              </a:solidFill>
            </a:endParaRPr>
          </a:p>
        </p:txBody>
      </p:sp>
      <p:sp>
        <p:nvSpPr>
          <p:cNvPr id="5" name="4 Aşağı Ok"/>
          <p:cNvSpPr/>
          <p:nvPr/>
        </p:nvSpPr>
        <p:spPr>
          <a:xfrm>
            <a:off x="1571604" y="3143248"/>
            <a:ext cx="198437" cy="4286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rgbClr val="FFFF00"/>
              </a:solidFill>
            </a:endParaRPr>
          </a:p>
        </p:txBody>
      </p:sp>
      <p:sp>
        <p:nvSpPr>
          <p:cNvPr id="6" name="5 Aşağı Ok"/>
          <p:cNvSpPr/>
          <p:nvPr/>
        </p:nvSpPr>
        <p:spPr>
          <a:xfrm>
            <a:off x="1643042" y="4071942"/>
            <a:ext cx="198437" cy="4286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rgbClr val="FFFF00"/>
              </a:solidFill>
            </a:endParaRPr>
          </a:p>
        </p:txBody>
      </p:sp>
      <p:sp>
        <p:nvSpPr>
          <p:cNvPr id="7" name="6 Sağ Ok"/>
          <p:cNvSpPr/>
          <p:nvPr/>
        </p:nvSpPr>
        <p:spPr>
          <a:xfrm rot="20545892">
            <a:off x="3784248" y="4211284"/>
            <a:ext cx="1428750" cy="207962"/>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457200" y="704088"/>
            <a:ext cx="8229600" cy="724648"/>
          </a:xfrm>
        </p:spPr>
        <p:txBody>
          <a:bodyPr>
            <a:normAutofit fontScale="90000"/>
          </a:bodyPr>
          <a:lstStyle/>
          <a:p>
            <a:r>
              <a:rPr lang="tr-TR" dirty="0" smtClean="0"/>
              <a:t>      </a:t>
            </a:r>
            <a:r>
              <a:rPr lang="tr-TR" dirty="0" err="1" smtClean="0"/>
              <a:t>Makroskopik</a:t>
            </a:r>
            <a:r>
              <a:rPr lang="tr-TR" dirty="0" smtClean="0"/>
              <a:t> görünüm</a:t>
            </a:r>
          </a:p>
        </p:txBody>
      </p:sp>
      <p:pic>
        <p:nvPicPr>
          <p:cNvPr id="40963" name="3 İçerik Yer Tutucusu" descr="DSC01626.JPG"/>
          <p:cNvPicPr>
            <a:picLocks noGrp="1" noChangeAspect="1"/>
          </p:cNvPicPr>
          <p:nvPr>
            <p:ph idx="1"/>
          </p:nvPr>
        </p:nvPicPr>
        <p:blipFill>
          <a:blip r:embed="rId3" cstate="print"/>
          <a:srcRect/>
          <a:stretch>
            <a:fillRect/>
          </a:stretch>
        </p:blipFill>
        <p:spPr>
          <a:xfrm>
            <a:off x="1182688" y="1600200"/>
            <a:ext cx="6778625" cy="4525963"/>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438896"/>
          </a:xfrm>
        </p:spPr>
        <p:txBody>
          <a:bodyPr>
            <a:noAutofit/>
          </a:bodyPr>
          <a:lstStyle/>
          <a:p>
            <a:r>
              <a:rPr lang="tr-TR" sz="2800" dirty="0" smtClean="0"/>
              <a:t>Klinik</a:t>
            </a:r>
            <a:endParaRPr lang="tr-TR" sz="2800" dirty="0"/>
          </a:p>
        </p:txBody>
      </p:sp>
      <p:sp>
        <p:nvSpPr>
          <p:cNvPr id="3" name="2 İçerik Yer Tutucusu"/>
          <p:cNvSpPr>
            <a:spLocks noGrp="1"/>
          </p:cNvSpPr>
          <p:nvPr>
            <p:ph idx="1"/>
          </p:nvPr>
        </p:nvSpPr>
        <p:spPr>
          <a:xfrm>
            <a:off x="457200" y="1285860"/>
            <a:ext cx="8229600" cy="5038740"/>
          </a:xfrm>
        </p:spPr>
        <p:txBody>
          <a:bodyPr>
            <a:normAutofit/>
          </a:bodyPr>
          <a:lstStyle/>
          <a:p>
            <a:r>
              <a:rPr lang="tr-TR" sz="2100" dirty="0" smtClean="0"/>
              <a:t>Orta derece karın ağrısı,  kilo kaybı, erken doyma, ele gelen kitle</a:t>
            </a:r>
            <a:endParaRPr lang="en-US" sz="2100" dirty="0" smtClean="0"/>
          </a:p>
          <a:p>
            <a:pPr>
              <a:buNone/>
            </a:pPr>
            <a:r>
              <a:rPr lang="en-US" sz="2100" dirty="0" smtClean="0"/>
              <a:t>●</a:t>
            </a:r>
            <a:r>
              <a:rPr lang="tr-TR" sz="2100" dirty="0" err="1" smtClean="0"/>
              <a:t>Obstruktif</a:t>
            </a:r>
            <a:r>
              <a:rPr lang="tr-TR" sz="2100" dirty="0" smtClean="0"/>
              <a:t> sarılık, </a:t>
            </a:r>
            <a:endParaRPr lang="en-US" sz="2100" dirty="0" smtClean="0"/>
          </a:p>
          <a:p>
            <a:pPr>
              <a:buNone/>
            </a:pPr>
            <a:r>
              <a:rPr lang="en-US" sz="2100" dirty="0" smtClean="0"/>
              <a:t>●</a:t>
            </a:r>
            <a:r>
              <a:rPr lang="en-US" sz="2100" dirty="0" err="1" smtClean="0"/>
              <a:t>Diare</a:t>
            </a:r>
            <a:endParaRPr lang="en-US" sz="2100" dirty="0" smtClean="0"/>
          </a:p>
          <a:p>
            <a:pPr>
              <a:buNone/>
            </a:pPr>
            <a:r>
              <a:rPr lang="en-US" sz="2100" dirty="0" smtClean="0"/>
              <a:t>●</a:t>
            </a:r>
            <a:r>
              <a:rPr lang="tr-TR" sz="2100" dirty="0" smtClean="0"/>
              <a:t>kemik ağrıları, solunum sıkıntısı </a:t>
            </a:r>
          </a:p>
          <a:p>
            <a:pPr>
              <a:buNone/>
            </a:pPr>
            <a:r>
              <a:rPr lang="en-US" sz="2100" dirty="0" smtClean="0"/>
              <a:t>●</a:t>
            </a:r>
            <a:r>
              <a:rPr lang="tr-TR" sz="2100" dirty="0" smtClean="0"/>
              <a:t> Batın içine kanama, </a:t>
            </a:r>
            <a:endParaRPr lang="en-US" sz="2100" dirty="0" smtClean="0"/>
          </a:p>
          <a:p>
            <a:pPr>
              <a:buNone/>
            </a:pPr>
            <a:r>
              <a:rPr lang="en-US" sz="2100" dirty="0" smtClean="0"/>
              <a:t>●</a:t>
            </a:r>
            <a:r>
              <a:rPr lang="tr-TR" sz="2100" dirty="0" smtClean="0"/>
              <a:t>Ateş</a:t>
            </a:r>
            <a:endParaRPr lang="en-US" sz="2100" dirty="0" smtClean="0"/>
          </a:p>
          <a:p>
            <a:pPr>
              <a:buNone/>
            </a:pPr>
            <a:r>
              <a:rPr lang="en-US" sz="2100" dirty="0" smtClean="0"/>
              <a:t>●</a:t>
            </a:r>
            <a:r>
              <a:rPr lang="en-US" sz="2100" dirty="0" err="1" smtClean="0"/>
              <a:t>Paraneoplasti</a:t>
            </a:r>
            <a:r>
              <a:rPr lang="tr-TR" sz="2100" dirty="0" smtClean="0"/>
              <a:t>k </a:t>
            </a:r>
            <a:r>
              <a:rPr lang="en-US" sz="2100" dirty="0" smtClean="0"/>
              <a:t> s</a:t>
            </a:r>
            <a:r>
              <a:rPr lang="tr-TR" sz="2100" dirty="0" smtClean="0"/>
              <a:t>e</a:t>
            </a:r>
            <a:r>
              <a:rPr lang="en-US" sz="2100" dirty="0" err="1" smtClean="0"/>
              <a:t>ndrom</a:t>
            </a:r>
            <a:r>
              <a:rPr lang="tr-TR" sz="2100" dirty="0" smtClean="0"/>
              <a:t>: hipoglisemi, </a:t>
            </a:r>
            <a:r>
              <a:rPr lang="tr-TR" sz="2100" dirty="0" err="1" smtClean="0"/>
              <a:t>eritrositoz</a:t>
            </a:r>
            <a:r>
              <a:rPr lang="tr-TR" sz="2100" dirty="0" smtClean="0"/>
              <a:t>, </a:t>
            </a:r>
            <a:r>
              <a:rPr lang="tr-TR" sz="2100" dirty="0" err="1" smtClean="0"/>
              <a:t>hiperkalsemi</a:t>
            </a:r>
            <a:r>
              <a:rPr lang="tr-TR" sz="2100" dirty="0" smtClean="0"/>
              <a:t>, şiddetli </a:t>
            </a:r>
            <a:r>
              <a:rPr lang="tr-TR" sz="2100" dirty="0" err="1" smtClean="0"/>
              <a:t>diare</a:t>
            </a:r>
            <a:endParaRPr lang="tr-TR" sz="2100" dirty="0" smtClean="0"/>
          </a:p>
          <a:p>
            <a:pPr>
              <a:buNone/>
            </a:pPr>
            <a:r>
              <a:rPr lang="tr-TR" sz="1000" dirty="0" err="1" smtClean="0">
                <a:hlinkClick r:id="rId2"/>
              </a:rPr>
              <a:t>Luo</a:t>
            </a:r>
            <a:r>
              <a:rPr lang="tr-TR" sz="1000" dirty="0" smtClean="0">
                <a:hlinkClick r:id="rId2"/>
              </a:rPr>
              <a:t> JC, </a:t>
            </a:r>
            <a:r>
              <a:rPr lang="tr-TR" sz="1000" dirty="0" err="1" smtClean="0">
                <a:hlinkClick r:id="rId2"/>
              </a:rPr>
              <a:t>Hwang</a:t>
            </a:r>
            <a:r>
              <a:rPr lang="tr-TR" sz="1000" dirty="0" smtClean="0">
                <a:hlinkClick r:id="rId2"/>
              </a:rPr>
              <a:t> SJ, </a:t>
            </a:r>
            <a:r>
              <a:rPr lang="tr-TR" sz="1000" dirty="0" err="1" smtClean="0">
                <a:hlinkClick r:id="rId2"/>
              </a:rPr>
              <a:t>Wu</a:t>
            </a:r>
            <a:r>
              <a:rPr lang="tr-TR" sz="1000" dirty="0" smtClean="0">
                <a:hlinkClick r:id="rId2"/>
              </a:rPr>
              <a:t> JC, et al. </a:t>
            </a:r>
            <a:r>
              <a:rPr lang="tr-TR" sz="1000" dirty="0" err="1" smtClean="0">
                <a:hlinkClick r:id="rId2"/>
              </a:rPr>
              <a:t>Clinical</a:t>
            </a:r>
            <a:r>
              <a:rPr lang="tr-TR" sz="1000" dirty="0" smtClean="0">
                <a:hlinkClick r:id="rId2"/>
              </a:rPr>
              <a:t> </a:t>
            </a:r>
            <a:r>
              <a:rPr lang="tr-TR" sz="1000" dirty="0" err="1" smtClean="0">
                <a:hlinkClick r:id="rId2"/>
              </a:rPr>
              <a:t>characteristics</a:t>
            </a:r>
            <a:r>
              <a:rPr lang="tr-TR" sz="1000" dirty="0" smtClean="0">
                <a:hlinkClick r:id="rId2"/>
              </a:rPr>
              <a:t> </a:t>
            </a:r>
            <a:r>
              <a:rPr lang="tr-TR" sz="1000" dirty="0" err="1" smtClean="0">
                <a:hlinkClick r:id="rId2"/>
              </a:rPr>
              <a:t>and</a:t>
            </a:r>
            <a:r>
              <a:rPr lang="tr-TR" sz="1000" dirty="0" smtClean="0">
                <a:hlinkClick r:id="rId2"/>
              </a:rPr>
              <a:t> </a:t>
            </a:r>
            <a:r>
              <a:rPr lang="tr-TR" sz="1000" dirty="0" err="1" smtClean="0">
                <a:hlinkClick r:id="rId2"/>
              </a:rPr>
              <a:t>prognosis</a:t>
            </a:r>
            <a:r>
              <a:rPr lang="tr-TR" sz="1000" dirty="0" smtClean="0">
                <a:hlinkClick r:id="rId2"/>
              </a:rPr>
              <a:t> of </a:t>
            </a:r>
            <a:r>
              <a:rPr lang="tr-TR" sz="1000" dirty="0" err="1" smtClean="0">
                <a:hlinkClick r:id="rId2"/>
              </a:rPr>
              <a:t>hepatocellular</a:t>
            </a:r>
            <a:r>
              <a:rPr lang="tr-TR" sz="1000" dirty="0" smtClean="0">
                <a:hlinkClick r:id="rId2"/>
              </a:rPr>
              <a:t> </a:t>
            </a:r>
            <a:r>
              <a:rPr lang="tr-TR" sz="1000" dirty="0" err="1" smtClean="0">
                <a:hlinkClick r:id="rId2"/>
              </a:rPr>
              <a:t>carcinoma</a:t>
            </a:r>
            <a:r>
              <a:rPr lang="tr-TR" sz="1000" dirty="0" smtClean="0">
                <a:hlinkClick r:id="rId2"/>
              </a:rPr>
              <a:t> </a:t>
            </a:r>
            <a:r>
              <a:rPr lang="tr-TR" sz="1000" dirty="0" err="1" smtClean="0">
                <a:hlinkClick r:id="rId2"/>
              </a:rPr>
              <a:t>patients</a:t>
            </a:r>
            <a:r>
              <a:rPr lang="tr-TR" sz="1000" dirty="0" smtClean="0">
                <a:hlinkClick r:id="rId2"/>
              </a:rPr>
              <a:t> </a:t>
            </a:r>
            <a:r>
              <a:rPr lang="tr-TR" sz="1000" dirty="0" err="1" smtClean="0">
                <a:hlinkClick r:id="rId2"/>
              </a:rPr>
              <a:t>with</a:t>
            </a:r>
            <a:r>
              <a:rPr lang="tr-TR" sz="1000" dirty="0" smtClean="0">
                <a:hlinkClick r:id="rId2"/>
              </a:rPr>
              <a:t> </a:t>
            </a:r>
            <a:r>
              <a:rPr lang="tr-TR" sz="1000" dirty="0" err="1" smtClean="0">
                <a:hlinkClick r:id="rId2"/>
              </a:rPr>
              <a:t>paraneoplastic</a:t>
            </a:r>
            <a:r>
              <a:rPr lang="tr-TR" sz="1000" dirty="0" smtClean="0">
                <a:hlinkClick r:id="rId2"/>
              </a:rPr>
              <a:t> </a:t>
            </a:r>
            <a:r>
              <a:rPr lang="tr-TR" sz="1000" dirty="0" err="1" smtClean="0">
                <a:hlinkClick r:id="rId2"/>
              </a:rPr>
              <a:t>syndromes</a:t>
            </a:r>
            <a:r>
              <a:rPr lang="tr-TR" sz="1000" dirty="0" smtClean="0">
                <a:hlinkClick r:id="rId2"/>
              </a:rPr>
              <a:t>. </a:t>
            </a:r>
            <a:r>
              <a:rPr lang="tr-TR" sz="1000" dirty="0" err="1" smtClean="0">
                <a:hlinkClick r:id="rId2"/>
              </a:rPr>
              <a:t>Hepatogastroenterology</a:t>
            </a:r>
            <a:r>
              <a:rPr lang="tr-TR" sz="1000" dirty="0" smtClean="0">
                <a:hlinkClick r:id="rId2"/>
              </a:rPr>
              <a:t> 2002; 49:1315.</a:t>
            </a:r>
            <a:endParaRPr lang="en-US" sz="1000" dirty="0" smtClean="0"/>
          </a:p>
          <a:p>
            <a:pPr>
              <a:buNone/>
            </a:pPr>
            <a:r>
              <a:rPr lang="en-US" sz="2100" dirty="0" smtClean="0"/>
              <a:t>●</a:t>
            </a:r>
            <a:r>
              <a:rPr lang="en-US" sz="2100" dirty="0" err="1" smtClean="0"/>
              <a:t>Pyogeni</a:t>
            </a:r>
            <a:r>
              <a:rPr lang="tr-TR" sz="2100" dirty="0" smtClean="0"/>
              <a:t>k</a:t>
            </a:r>
            <a:r>
              <a:rPr lang="en-US" sz="2100" dirty="0" smtClean="0"/>
              <a:t> </a:t>
            </a:r>
            <a:r>
              <a:rPr lang="tr-TR" sz="2100" dirty="0" smtClean="0"/>
              <a:t>karaciğer </a:t>
            </a:r>
            <a:r>
              <a:rPr lang="tr-TR" sz="2100" dirty="0" err="1" smtClean="0"/>
              <a:t>absesi</a:t>
            </a:r>
            <a:r>
              <a:rPr lang="tr-TR" sz="2100" dirty="0" smtClean="0"/>
              <a:t> </a:t>
            </a:r>
            <a:endParaRPr lang="en-US" sz="2100" dirty="0" smtClean="0"/>
          </a:p>
          <a:p>
            <a:pPr>
              <a:buNone/>
            </a:pP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1600" dirty="0" err="1" smtClean="0"/>
              <a:t>Splenomegali</a:t>
            </a:r>
            <a:r>
              <a:rPr lang="tr-TR" sz="1600" dirty="0" smtClean="0"/>
              <a:t>, asit, </a:t>
            </a:r>
            <a:r>
              <a:rPr lang="tr-TR" sz="1600" dirty="0" err="1" smtClean="0"/>
              <a:t>dekompanse</a:t>
            </a:r>
            <a:r>
              <a:rPr lang="tr-TR" sz="1600" dirty="0" smtClean="0"/>
              <a:t> siroz bulguları, </a:t>
            </a:r>
            <a:r>
              <a:rPr lang="tr-TR" sz="1600" dirty="0" err="1" smtClean="0"/>
              <a:t>kollateral</a:t>
            </a:r>
            <a:r>
              <a:rPr lang="tr-TR" sz="1600" dirty="0" smtClean="0"/>
              <a:t> damarlar, </a:t>
            </a:r>
          </a:p>
          <a:p>
            <a:pPr>
              <a:buNone/>
            </a:pPr>
            <a:r>
              <a:rPr lang="en-US" sz="1600" dirty="0" smtClean="0">
                <a:solidFill>
                  <a:schemeClr val="accent1"/>
                </a:solidFill>
              </a:rPr>
              <a:t>Kew MC. Tumors of the liver. In: </a:t>
            </a:r>
            <a:r>
              <a:rPr lang="en-US" sz="1600" dirty="0" err="1" smtClean="0">
                <a:solidFill>
                  <a:schemeClr val="accent1"/>
                </a:solidFill>
              </a:rPr>
              <a:t>Hepatology</a:t>
            </a:r>
            <a:r>
              <a:rPr lang="en-US" sz="1600" dirty="0" smtClean="0">
                <a:solidFill>
                  <a:schemeClr val="accent1"/>
                </a:solidFill>
              </a:rPr>
              <a:t>: A textbook of liver disease, </a:t>
            </a:r>
            <a:r>
              <a:rPr lang="en-US" sz="1600" dirty="0" err="1" smtClean="0">
                <a:solidFill>
                  <a:schemeClr val="accent1"/>
                </a:solidFill>
              </a:rPr>
              <a:t>Zakim</a:t>
            </a:r>
            <a:r>
              <a:rPr lang="en-US" sz="1600" dirty="0" smtClean="0">
                <a:solidFill>
                  <a:schemeClr val="accent1"/>
                </a:solidFill>
              </a:rPr>
              <a:t> D, Boyer T (</a:t>
            </a:r>
            <a:r>
              <a:rPr lang="en-US" sz="1600" dirty="0" err="1" smtClean="0">
                <a:solidFill>
                  <a:schemeClr val="accent1"/>
                </a:solidFill>
              </a:rPr>
              <a:t>Eds</a:t>
            </a:r>
            <a:r>
              <a:rPr lang="en-US" sz="1600" dirty="0" smtClean="0">
                <a:solidFill>
                  <a:schemeClr val="accent1"/>
                </a:solidFill>
              </a:rPr>
              <a:t>), WB Saunders Company, Philadelphia 1996. p.1513.</a:t>
            </a:r>
            <a:endParaRPr lang="tr-TR" sz="1600" dirty="0" smtClean="0">
              <a:solidFill>
                <a:schemeClr val="accent1"/>
              </a:solidFill>
            </a:endParaRPr>
          </a:p>
          <a:p>
            <a:pPr>
              <a:buNone/>
            </a:pPr>
            <a:endParaRPr lang="tr-TR" sz="1600" dirty="0"/>
          </a:p>
          <a:p>
            <a:r>
              <a:rPr lang="tr-TR" sz="1600" dirty="0" err="1" smtClean="0"/>
              <a:t>Trombositopen</a:t>
            </a:r>
            <a:r>
              <a:rPr lang="tr-TR" sz="1600" dirty="0" err="1"/>
              <a:t>i</a:t>
            </a:r>
            <a:r>
              <a:rPr lang="tr-TR" sz="1600" dirty="0" smtClean="0"/>
              <a:t>, </a:t>
            </a:r>
            <a:r>
              <a:rPr lang="tr-TR" sz="1600" dirty="0" err="1" smtClean="0"/>
              <a:t>hipoalbuminemi</a:t>
            </a:r>
            <a:r>
              <a:rPr lang="tr-TR" sz="1600" dirty="0" smtClean="0"/>
              <a:t>, </a:t>
            </a:r>
            <a:r>
              <a:rPr lang="tr-TR" sz="1600" dirty="0" err="1" smtClean="0"/>
              <a:t>hiperbilirubinemi</a:t>
            </a:r>
            <a:r>
              <a:rPr lang="tr-TR" sz="1600" dirty="0" smtClean="0"/>
              <a:t>, </a:t>
            </a:r>
            <a:r>
              <a:rPr lang="tr-TR" sz="1600" dirty="0" err="1" smtClean="0"/>
              <a:t>hipoprotrombinemi</a:t>
            </a:r>
            <a:r>
              <a:rPr lang="tr-TR" sz="1600" dirty="0" smtClean="0"/>
              <a:t>.  Hastalar çoğunlukla anemiktir. </a:t>
            </a:r>
            <a:r>
              <a:rPr lang="tr-TR" sz="1600" dirty="0" err="1" smtClean="0"/>
              <a:t>hiponatremi</a:t>
            </a:r>
            <a:r>
              <a:rPr lang="tr-TR" sz="1600" dirty="0" smtClean="0"/>
              <a:t>, </a:t>
            </a:r>
            <a:r>
              <a:rPr lang="tr-TR" sz="1600" dirty="0" err="1" smtClean="0"/>
              <a:t>hipokalemi</a:t>
            </a:r>
            <a:r>
              <a:rPr lang="tr-TR" sz="1600" dirty="0" smtClean="0"/>
              <a:t>, </a:t>
            </a:r>
            <a:r>
              <a:rPr lang="tr-TR" sz="1600" dirty="0" err="1" smtClean="0"/>
              <a:t>metabolik</a:t>
            </a:r>
            <a:r>
              <a:rPr lang="tr-TR" sz="1600" dirty="0" smtClean="0"/>
              <a:t> </a:t>
            </a:r>
            <a:r>
              <a:rPr lang="tr-TR" sz="1600" dirty="0" err="1" smtClean="0"/>
              <a:t>alkaloz</a:t>
            </a:r>
            <a:r>
              <a:rPr lang="tr-TR" sz="1600" dirty="0" smtClean="0"/>
              <a:t>. Serum </a:t>
            </a:r>
            <a:r>
              <a:rPr lang="tr-TR" sz="1600" dirty="0" err="1" smtClean="0"/>
              <a:t>aminotransferaz</a:t>
            </a:r>
            <a:r>
              <a:rPr lang="tr-TR" sz="1600" dirty="0" smtClean="0"/>
              <a:t>, alkaline </a:t>
            </a:r>
            <a:r>
              <a:rPr lang="tr-TR" sz="1600" dirty="0" err="1" smtClean="0"/>
              <a:t>fosfataz</a:t>
            </a:r>
            <a:r>
              <a:rPr lang="tr-TR" sz="1600" dirty="0" smtClean="0"/>
              <a:t>, </a:t>
            </a:r>
            <a:r>
              <a:rPr lang="tr-TR" sz="1600" dirty="0" err="1" smtClean="0"/>
              <a:t>and</a:t>
            </a:r>
            <a:r>
              <a:rPr lang="tr-TR" sz="1600" dirty="0" smtClean="0"/>
              <a:t> gamma-</a:t>
            </a:r>
            <a:r>
              <a:rPr lang="tr-TR" sz="1600" dirty="0" err="1" smtClean="0"/>
              <a:t>glutamyl</a:t>
            </a:r>
            <a:r>
              <a:rPr lang="tr-TR" sz="1600" dirty="0" smtClean="0"/>
              <a:t> </a:t>
            </a:r>
            <a:r>
              <a:rPr lang="tr-TR" sz="1600" dirty="0" err="1" smtClean="0"/>
              <a:t>transpeptidaz</a:t>
            </a:r>
            <a:r>
              <a:rPr lang="tr-TR" sz="1600" dirty="0" smtClean="0"/>
              <a:t> sıklıkla anormaldir.</a:t>
            </a:r>
          </a:p>
          <a:p>
            <a:pPr>
              <a:buNone/>
            </a:pPr>
            <a:r>
              <a:rPr lang="tr-TR" sz="1600" dirty="0" err="1" smtClean="0">
                <a:hlinkClick r:id="rId2"/>
              </a:rPr>
              <a:t>Lai</a:t>
            </a:r>
            <a:r>
              <a:rPr lang="tr-TR" sz="1600" dirty="0" smtClean="0">
                <a:hlinkClick r:id="rId2"/>
              </a:rPr>
              <a:t> CL, </a:t>
            </a:r>
            <a:r>
              <a:rPr lang="tr-TR" sz="1600" dirty="0" err="1" smtClean="0">
                <a:hlinkClick r:id="rId2"/>
              </a:rPr>
              <a:t>Ng</a:t>
            </a:r>
            <a:r>
              <a:rPr lang="tr-TR" sz="1600" dirty="0" smtClean="0">
                <a:hlinkClick r:id="rId2"/>
              </a:rPr>
              <a:t> RP, Lok AS. </a:t>
            </a:r>
            <a:r>
              <a:rPr lang="tr-TR" sz="1600" dirty="0" err="1" smtClean="0">
                <a:hlinkClick r:id="rId2"/>
              </a:rPr>
              <a:t>The</a:t>
            </a:r>
            <a:r>
              <a:rPr lang="tr-TR" sz="1600" dirty="0" smtClean="0">
                <a:hlinkClick r:id="rId2"/>
              </a:rPr>
              <a:t> </a:t>
            </a:r>
            <a:r>
              <a:rPr lang="tr-TR" sz="1600" dirty="0" err="1" smtClean="0">
                <a:hlinkClick r:id="rId2"/>
              </a:rPr>
              <a:t>diagnostic</a:t>
            </a:r>
            <a:r>
              <a:rPr lang="tr-TR" sz="1600" dirty="0" smtClean="0">
                <a:hlinkClick r:id="rId2"/>
              </a:rPr>
              <a:t> </a:t>
            </a:r>
            <a:r>
              <a:rPr lang="tr-TR" sz="1600" dirty="0" err="1" smtClean="0">
                <a:hlinkClick r:id="rId2"/>
              </a:rPr>
              <a:t>value</a:t>
            </a:r>
            <a:r>
              <a:rPr lang="tr-TR" sz="1600" dirty="0" smtClean="0">
                <a:hlinkClick r:id="rId2"/>
              </a:rPr>
              <a:t> of </a:t>
            </a:r>
            <a:r>
              <a:rPr lang="tr-TR" sz="1600" dirty="0" err="1" smtClean="0">
                <a:hlinkClick r:id="rId2"/>
              </a:rPr>
              <a:t>the</a:t>
            </a:r>
            <a:r>
              <a:rPr lang="tr-TR" sz="1600" dirty="0" smtClean="0">
                <a:hlinkClick r:id="rId2"/>
              </a:rPr>
              <a:t> </a:t>
            </a:r>
            <a:r>
              <a:rPr lang="tr-TR" sz="1600" dirty="0" err="1" smtClean="0">
                <a:hlinkClick r:id="rId2"/>
              </a:rPr>
              <a:t>ratio</a:t>
            </a:r>
            <a:r>
              <a:rPr lang="tr-TR" sz="1600" dirty="0" smtClean="0">
                <a:hlinkClick r:id="rId2"/>
              </a:rPr>
              <a:t> of serum gamma-</a:t>
            </a:r>
            <a:r>
              <a:rPr lang="tr-TR" sz="1600" dirty="0" err="1" smtClean="0">
                <a:hlinkClick r:id="rId2"/>
              </a:rPr>
              <a:t>glutamyl</a:t>
            </a:r>
            <a:r>
              <a:rPr lang="tr-TR" sz="1600" dirty="0" smtClean="0">
                <a:hlinkClick r:id="rId2"/>
              </a:rPr>
              <a:t> </a:t>
            </a:r>
            <a:r>
              <a:rPr lang="tr-TR" sz="1600" dirty="0" err="1" smtClean="0">
                <a:hlinkClick r:id="rId2"/>
              </a:rPr>
              <a:t>transpeptidase</a:t>
            </a:r>
            <a:r>
              <a:rPr lang="tr-TR" sz="1600" dirty="0" smtClean="0">
                <a:hlinkClick r:id="rId2"/>
              </a:rPr>
              <a:t> </a:t>
            </a:r>
            <a:r>
              <a:rPr lang="tr-TR" sz="1600" dirty="0" err="1" smtClean="0">
                <a:hlinkClick r:id="rId2"/>
              </a:rPr>
              <a:t>to</a:t>
            </a:r>
            <a:r>
              <a:rPr lang="tr-TR" sz="1600" dirty="0" smtClean="0">
                <a:hlinkClick r:id="rId2"/>
              </a:rPr>
              <a:t> alkaline </a:t>
            </a:r>
            <a:r>
              <a:rPr lang="tr-TR" sz="1600" dirty="0" err="1" smtClean="0">
                <a:hlinkClick r:id="rId2"/>
              </a:rPr>
              <a:t>phosphatase</a:t>
            </a:r>
            <a:r>
              <a:rPr lang="tr-TR" sz="1600" dirty="0" smtClean="0">
                <a:hlinkClick r:id="rId2"/>
              </a:rPr>
              <a:t> in </a:t>
            </a:r>
            <a:r>
              <a:rPr lang="tr-TR" sz="1600" dirty="0" err="1" smtClean="0">
                <a:hlinkClick r:id="rId2"/>
              </a:rPr>
              <a:t>alcoholic</a:t>
            </a:r>
            <a:r>
              <a:rPr lang="tr-TR" sz="1600" dirty="0" smtClean="0">
                <a:hlinkClick r:id="rId2"/>
              </a:rPr>
              <a:t> </a:t>
            </a:r>
            <a:r>
              <a:rPr lang="tr-TR" sz="1600" dirty="0" err="1" smtClean="0">
                <a:hlinkClick r:id="rId2"/>
              </a:rPr>
              <a:t>liver</a:t>
            </a:r>
            <a:r>
              <a:rPr lang="tr-TR" sz="1600" dirty="0" smtClean="0">
                <a:hlinkClick r:id="rId2"/>
              </a:rPr>
              <a:t> </a:t>
            </a:r>
            <a:r>
              <a:rPr lang="tr-TR" sz="1600" dirty="0" err="1" smtClean="0">
                <a:hlinkClick r:id="rId2"/>
              </a:rPr>
              <a:t>disease</a:t>
            </a:r>
            <a:r>
              <a:rPr lang="tr-TR" sz="1600" dirty="0" smtClean="0">
                <a:hlinkClick r:id="rId2"/>
              </a:rPr>
              <a:t>. </a:t>
            </a:r>
            <a:r>
              <a:rPr lang="tr-TR" sz="1600" dirty="0" err="1" smtClean="0">
                <a:hlinkClick r:id="rId2"/>
              </a:rPr>
              <a:t>Scand</a:t>
            </a:r>
            <a:r>
              <a:rPr lang="tr-TR" sz="1600" dirty="0" smtClean="0">
                <a:hlinkClick r:id="rId2"/>
              </a:rPr>
              <a:t> J </a:t>
            </a:r>
            <a:r>
              <a:rPr lang="tr-TR" sz="1600" dirty="0" err="1" smtClean="0">
                <a:hlinkClick r:id="rId2"/>
              </a:rPr>
              <a:t>Gastroenterol</a:t>
            </a:r>
            <a:r>
              <a:rPr lang="tr-TR" sz="1600" dirty="0" smtClean="0">
                <a:hlinkClick r:id="rId2"/>
              </a:rPr>
              <a:t> 1982; 17:41.</a:t>
            </a:r>
            <a:endParaRPr lang="tr-TR"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Tanı</a:t>
            </a:r>
            <a:br>
              <a:rPr lang="tr-TR" dirty="0" smtClean="0"/>
            </a:br>
            <a:endParaRPr lang="tr-TR" dirty="0"/>
          </a:p>
        </p:txBody>
      </p:sp>
      <p:pic>
        <p:nvPicPr>
          <p:cNvPr id="4" name="3 İçerik Yer Tutucusu" descr="aasld-diagnostic-algorithm-suspected-hcc-identified-on-ultrasound.jpg"/>
          <p:cNvPicPr>
            <a:picLocks noGrp="1" noChangeAspect="1"/>
          </p:cNvPicPr>
          <p:nvPr>
            <p:ph idx="1"/>
          </p:nvPr>
        </p:nvPicPr>
        <p:blipFill>
          <a:blip r:embed="rId2"/>
          <a:stretch>
            <a:fillRect/>
          </a:stretch>
        </p:blipFill>
        <p:spPr>
          <a:xfrm>
            <a:off x="1214414" y="1142984"/>
            <a:ext cx="6571271" cy="4525963"/>
          </a:xfrm>
        </p:spPr>
      </p:pic>
      <p:sp>
        <p:nvSpPr>
          <p:cNvPr id="5" name="4 Metin kutusu"/>
          <p:cNvSpPr txBox="1"/>
          <p:nvPr/>
        </p:nvSpPr>
        <p:spPr>
          <a:xfrm>
            <a:off x="571472" y="6072206"/>
            <a:ext cx="7286676" cy="646331"/>
          </a:xfrm>
          <a:prstGeom prst="rect">
            <a:avLst/>
          </a:prstGeom>
          <a:noFill/>
        </p:spPr>
        <p:txBody>
          <a:bodyPr wrap="square" rtlCol="0">
            <a:spAutoFit/>
          </a:bodyPr>
          <a:lstStyle/>
          <a:p>
            <a:r>
              <a:rPr lang="tr-TR" sz="1200" dirty="0"/>
              <a:t>AASLD PRACTICE GUIDELINE</a:t>
            </a:r>
          </a:p>
          <a:p>
            <a:r>
              <a:rPr lang="en-US" sz="1200" dirty="0"/>
              <a:t>Management of </a:t>
            </a:r>
            <a:r>
              <a:rPr lang="en-US" sz="1200" dirty="0" err="1"/>
              <a:t>Hepatocellular</a:t>
            </a:r>
            <a:r>
              <a:rPr lang="en-US" sz="1200" dirty="0"/>
              <a:t> Carcinoma: An Update</a:t>
            </a:r>
          </a:p>
          <a:p>
            <a:r>
              <a:rPr lang="en-US" sz="1200" dirty="0" err="1"/>
              <a:t>Jordi</a:t>
            </a:r>
            <a:r>
              <a:rPr lang="en-US" sz="1200" dirty="0"/>
              <a:t> Bruix,1 and Morris Sherman2</a:t>
            </a:r>
            <a:endParaRPr lang="tr-TR"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510334"/>
          </a:xfrm>
        </p:spPr>
        <p:txBody>
          <a:bodyPr>
            <a:normAutofit/>
          </a:bodyPr>
          <a:lstStyle/>
          <a:p>
            <a:r>
              <a:rPr lang="tr-TR" sz="2400" dirty="0" smtClean="0"/>
              <a:t>SERUM MARKERLARI</a:t>
            </a:r>
            <a:endParaRPr lang="tr-TR" sz="2400" dirty="0"/>
          </a:p>
        </p:txBody>
      </p:sp>
      <p:sp>
        <p:nvSpPr>
          <p:cNvPr id="3" name="2 İçerik Yer Tutucusu"/>
          <p:cNvSpPr>
            <a:spLocks noGrp="1"/>
          </p:cNvSpPr>
          <p:nvPr>
            <p:ph idx="1"/>
          </p:nvPr>
        </p:nvSpPr>
        <p:spPr>
          <a:xfrm>
            <a:off x="457200" y="1285860"/>
            <a:ext cx="8229600" cy="5429288"/>
          </a:xfrm>
        </p:spPr>
        <p:txBody>
          <a:bodyPr>
            <a:normAutofit fontScale="92500"/>
          </a:bodyPr>
          <a:lstStyle/>
          <a:p>
            <a:pPr>
              <a:buNone/>
            </a:pPr>
            <a:r>
              <a:rPr lang="tr-TR" sz="1300" b="1" dirty="0" smtClean="0"/>
              <a:t>AFP(alfa- </a:t>
            </a:r>
            <a:r>
              <a:rPr lang="tr-TR" sz="1300" b="1" dirty="0" err="1" smtClean="0"/>
              <a:t>feto</a:t>
            </a:r>
            <a:r>
              <a:rPr lang="tr-TR" sz="1300" b="1" dirty="0" smtClean="0"/>
              <a:t> protein):</a:t>
            </a:r>
            <a:r>
              <a:rPr lang="tr-TR" sz="1300" dirty="0" smtClean="0"/>
              <a:t>düzeyi ile tümör çapı, evresi ve </a:t>
            </a:r>
            <a:r>
              <a:rPr lang="tr-TR" sz="1300" dirty="0" err="1" smtClean="0"/>
              <a:t>prognosu</a:t>
            </a:r>
            <a:r>
              <a:rPr lang="tr-TR" sz="1300" dirty="0" smtClean="0"/>
              <a:t> arasında korelasyon yoktur. Hamilelik, </a:t>
            </a:r>
            <a:r>
              <a:rPr lang="tr-TR" sz="1300" dirty="0" err="1" smtClean="0"/>
              <a:t>gonadal</a:t>
            </a:r>
            <a:r>
              <a:rPr lang="tr-TR" sz="1300" dirty="0" smtClean="0"/>
              <a:t> kökenli tümörler,  bir çok tümör(mide </a:t>
            </a:r>
            <a:r>
              <a:rPr lang="tr-TR" sz="1300" dirty="0" err="1" smtClean="0"/>
              <a:t>ca</a:t>
            </a:r>
            <a:r>
              <a:rPr lang="tr-TR" sz="1300" dirty="0" smtClean="0"/>
              <a:t> gibi), </a:t>
            </a:r>
            <a:r>
              <a:rPr lang="tr-TR" sz="1300" dirty="0" err="1" smtClean="0"/>
              <a:t>viral</a:t>
            </a:r>
            <a:r>
              <a:rPr lang="tr-TR" sz="1300" dirty="0" smtClean="0"/>
              <a:t> hepatitler gibi yüksek çıkabilir. </a:t>
            </a:r>
            <a:r>
              <a:rPr lang="en-US" sz="1300" dirty="0" err="1" smtClean="0"/>
              <a:t>Sensitivit</a:t>
            </a:r>
            <a:r>
              <a:rPr lang="tr-TR" sz="1300" dirty="0" smtClean="0"/>
              <a:t>e</a:t>
            </a:r>
            <a:r>
              <a:rPr lang="en-US" sz="1300" dirty="0" smtClean="0"/>
              <a:t> 41 </a:t>
            </a:r>
            <a:r>
              <a:rPr lang="tr-TR" sz="1300" dirty="0" smtClean="0"/>
              <a:t>–</a:t>
            </a:r>
            <a:r>
              <a:rPr lang="en-US" sz="1300" dirty="0" smtClean="0"/>
              <a:t> 65</a:t>
            </a:r>
            <a:r>
              <a:rPr lang="tr-TR" sz="1300" dirty="0" smtClean="0"/>
              <a:t>, </a:t>
            </a:r>
            <a:r>
              <a:rPr lang="en-US" sz="1300" dirty="0" err="1" smtClean="0"/>
              <a:t>Spe</a:t>
            </a:r>
            <a:r>
              <a:rPr lang="tr-TR" sz="1300" dirty="0" err="1" smtClean="0"/>
              <a:t>sifite</a:t>
            </a:r>
            <a:r>
              <a:rPr lang="en-US" sz="1300" dirty="0" smtClean="0"/>
              <a:t> 80</a:t>
            </a:r>
            <a:r>
              <a:rPr lang="tr-TR" sz="1300" dirty="0" smtClean="0"/>
              <a:t>-</a:t>
            </a:r>
            <a:r>
              <a:rPr lang="en-US" sz="1300" dirty="0" smtClean="0"/>
              <a:t> 94</a:t>
            </a:r>
            <a:r>
              <a:rPr lang="tr-TR" sz="1300" dirty="0" smtClean="0"/>
              <a:t>,</a:t>
            </a:r>
          </a:p>
          <a:p>
            <a:pPr>
              <a:buNone/>
            </a:pPr>
            <a:r>
              <a:rPr lang="tr-TR" sz="1300" dirty="0" err="1" smtClean="0">
                <a:hlinkClick r:id="rId2"/>
              </a:rPr>
              <a:t>Liu</a:t>
            </a:r>
            <a:r>
              <a:rPr lang="tr-TR" sz="1300" dirty="0" smtClean="0">
                <a:hlinkClick r:id="rId2"/>
              </a:rPr>
              <a:t> X, </a:t>
            </a:r>
            <a:r>
              <a:rPr lang="tr-TR" sz="1300" dirty="0" err="1" smtClean="0">
                <a:hlinkClick r:id="rId2"/>
              </a:rPr>
              <a:t>Cheng</a:t>
            </a:r>
            <a:r>
              <a:rPr lang="tr-TR" sz="1300" dirty="0" smtClean="0">
                <a:hlinkClick r:id="rId2"/>
              </a:rPr>
              <a:t> Y, </a:t>
            </a:r>
            <a:r>
              <a:rPr lang="tr-TR" sz="1300" dirty="0" err="1" smtClean="0">
                <a:hlinkClick r:id="rId2"/>
              </a:rPr>
              <a:t>Sheng</a:t>
            </a:r>
            <a:r>
              <a:rPr lang="tr-TR" sz="1300" dirty="0" smtClean="0">
                <a:hlinkClick r:id="rId2"/>
              </a:rPr>
              <a:t> W, et al. </a:t>
            </a:r>
            <a:r>
              <a:rPr lang="tr-TR" sz="1300" dirty="0" err="1" smtClean="0">
                <a:hlinkClick r:id="rId2"/>
              </a:rPr>
              <a:t>Clinicopathologic</a:t>
            </a:r>
            <a:r>
              <a:rPr lang="tr-TR" sz="1300" dirty="0" smtClean="0">
                <a:hlinkClick r:id="rId2"/>
              </a:rPr>
              <a:t> </a:t>
            </a:r>
            <a:r>
              <a:rPr lang="tr-TR" sz="1300" dirty="0" err="1" smtClean="0">
                <a:hlinkClick r:id="rId2"/>
              </a:rPr>
              <a:t>features</a:t>
            </a:r>
            <a:r>
              <a:rPr lang="tr-TR" sz="1300" dirty="0" smtClean="0">
                <a:hlinkClick r:id="rId2"/>
              </a:rPr>
              <a:t> </a:t>
            </a:r>
            <a:r>
              <a:rPr lang="tr-TR" sz="1300" dirty="0" err="1" smtClean="0">
                <a:hlinkClick r:id="rId2"/>
              </a:rPr>
              <a:t>and</a:t>
            </a:r>
            <a:r>
              <a:rPr lang="tr-TR" sz="1300" dirty="0" smtClean="0">
                <a:hlinkClick r:id="rId2"/>
              </a:rPr>
              <a:t> </a:t>
            </a:r>
            <a:r>
              <a:rPr lang="tr-TR" sz="1300" dirty="0" err="1" smtClean="0">
                <a:hlinkClick r:id="rId2"/>
              </a:rPr>
              <a:t>prognostic</a:t>
            </a:r>
            <a:r>
              <a:rPr lang="tr-TR" sz="1300" dirty="0" smtClean="0">
                <a:hlinkClick r:id="rId2"/>
              </a:rPr>
              <a:t> </a:t>
            </a:r>
            <a:r>
              <a:rPr lang="tr-TR" sz="1300" dirty="0" err="1" smtClean="0">
                <a:hlinkClick r:id="rId2"/>
              </a:rPr>
              <a:t>factors</a:t>
            </a:r>
            <a:r>
              <a:rPr lang="tr-TR" sz="1300" dirty="0" smtClean="0">
                <a:hlinkClick r:id="rId2"/>
              </a:rPr>
              <a:t> in </a:t>
            </a:r>
            <a:r>
              <a:rPr lang="tr-TR" sz="1300" dirty="0" err="1" smtClean="0">
                <a:hlinkClick r:id="rId2"/>
              </a:rPr>
              <a:t>alpha</a:t>
            </a:r>
            <a:r>
              <a:rPr lang="tr-TR" sz="1300" dirty="0" smtClean="0">
                <a:hlinkClick r:id="rId2"/>
              </a:rPr>
              <a:t>-</a:t>
            </a:r>
            <a:r>
              <a:rPr lang="tr-TR" sz="1300" dirty="0" err="1" smtClean="0">
                <a:hlinkClick r:id="rId2"/>
              </a:rPr>
              <a:t>fetoprotein</a:t>
            </a:r>
            <a:r>
              <a:rPr lang="tr-TR" sz="1300" dirty="0" smtClean="0">
                <a:hlinkClick r:id="rId2"/>
              </a:rPr>
              <a:t>-</a:t>
            </a:r>
            <a:r>
              <a:rPr lang="tr-TR" sz="1300" dirty="0" err="1" smtClean="0">
                <a:hlinkClick r:id="rId2"/>
              </a:rPr>
              <a:t>producing</a:t>
            </a:r>
            <a:r>
              <a:rPr lang="tr-TR" sz="1300" dirty="0" smtClean="0">
                <a:hlinkClick r:id="rId2"/>
              </a:rPr>
              <a:t> </a:t>
            </a:r>
            <a:r>
              <a:rPr lang="tr-TR" sz="1300" dirty="0" err="1" smtClean="0">
                <a:hlinkClick r:id="rId2"/>
              </a:rPr>
              <a:t>gastric</a:t>
            </a:r>
            <a:r>
              <a:rPr lang="tr-TR" sz="1300" dirty="0" smtClean="0">
                <a:hlinkClick r:id="rId2"/>
              </a:rPr>
              <a:t> </a:t>
            </a:r>
            <a:r>
              <a:rPr lang="tr-TR" sz="1300" dirty="0" err="1" smtClean="0">
                <a:hlinkClick r:id="rId2"/>
              </a:rPr>
              <a:t>cancers</a:t>
            </a:r>
            <a:r>
              <a:rPr lang="tr-TR" sz="1300" dirty="0" smtClean="0">
                <a:hlinkClick r:id="rId2"/>
              </a:rPr>
              <a:t>: </a:t>
            </a:r>
            <a:r>
              <a:rPr lang="tr-TR" sz="1300" dirty="0" err="1" smtClean="0">
                <a:hlinkClick r:id="rId2"/>
              </a:rPr>
              <a:t>analysis</a:t>
            </a:r>
            <a:r>
              <a:rPr lang="tr-TR" sz="1300" dirty="0" smtClean="0">
                <a:hlinkClick r:id="rId2"/>
              </a:rPr>
              <a:t> of 104 </a:t>
            </a:r>
            <a:r>
              <a:rPr lang="tr-TR" sz="1300" dirty="0" err="1" smtClean="0">
                <a:hlinkClick r:id="rId2"/>
              </a:rPr>
              <a:t>cases</a:t>
            </a:r>
            <a:r>
              <a:rPr lang="tr-TR" sz="1300" dirty="0" smtClean="0">
                <a:hlinkClick r:id="rId2"/>
              </a:rPr>
              <a:t>. J </a:t>
            </a:r>
            <a:r>
              <a:rPr lang="tr-TR" sz="1300" dirty="0" err="1" smtClean="0">
                <a:hlinkClick r:id="rId2"/>
              </a:rPr>
              <a:t>Surg</a:t>
            </a:r>
            <a:r>
              <a:rPr lang="tr-TR" sz="1300" dirty="0" smtClean="0">
                <a:hlinkClick r:id="rId2"/>
              </a:rPr>
              <a:t> </a:t>
            </a:r>
            <a:r>
              <a:rPr lang="tr-TR" sz="1300" dirty="0" err="1" smtClean="0">
                <a:hlinkClick r:id="rId2"/>
              </a:rPr>
              <a:t>Oncol</a:t>
            </a:r>
            <a:r>
              <a:rPr lang="tr-TR" sz="1300" dirty="0" smtClean="0">
                <a:hlinkClick r:id="rId2"/>
              </a:rPr>
              <a:t> 2010; 102:249.</a:t>
            </a:r>
            <a:endParaRPr lang="tr-TR" sz="1300" dirty="0" smtClean="0"/>
          </a:p>
          <a:p>
            <a:pPr>
              <a:buNone/>
            </a:pPr>
            <a:endParaRPr lang="tr-TR" sz="1300" dirty="0"/>
          </a:p>
          <a:p>
            <a:pPr>
              <a:buNone/>
            </a:pPr>
            <a:r>
              <a:rPr lang="tr-TR" sz="1300" dirty="0" smtClean="0"/>
              <a:t>	Küçük HCC olgularında %40 AFP düzeyi normaldir. Bunun </a:t>
            </a:r>
            <a:r>
              <a:rPr lang="tr-TR" sz="1300" dirty="0" err="1" smtClean="0"/>
              <a:t>dıışınbda</a:t>
            </a:r>
            <a:r>
              <a:rPr lang="tr-TR" sz="1300" dirty="0" smtClean="0"/>
              <a:t> </a:t>
            </a:r>
            <a:r>
              <a:rPr lang="tr-TR" sz="1300" dirty="0" err="1" smtClean="0"/>
              <a:t>fibrolamellar</a:t>
            </a:r>
            <a:r>
              <a:rPr lang="tr-TR" sz="1300" dirty="0" smtClean="0"/>
              <a:t> HCC ve </a:t>
            </a:r>
            <a:r>
              <a:rPr lang="tr-TR" sz="1300" dirty="0" err="1" smtClean="0"/>
              <a:t>variant</a:t>
            </a:r>
            <a:r>
              <a:rPr lang="tr-TR" sz="1300" dirty="0" smtClean="0"/>
              <a:t> HCC olgularında </a:t>
            </a:r>
            <a:r>
              <a:rPr lang="en-US" sz="1300" dirty="0" smtClean="0"/>
              <a:t> AFP </a:t>
            </a:r>
            <a:r>
              <a:rPr lang="tr-TR" sz="1300" dirty="0" smtClean="0"/>
              <a:t>düzeyleri normaldir.</a:t>
            </a:r>
          </a:p>
          <a:p>
            <a:pPr>
              <a:buNone/>
            </a:pPr>
            <a:r>
              <a:rPr lang="tr-TR" sz="1300" dirty="0" err="1" smtClean="0">
                <a:hlinkClick r:id="rId3"/>
              </a:rPr>
              <a:t>Chen</a:t>
            </a:r>
            <a:r>
              <a:rPr lang="tr-TR" sz="1300" dirty="0" smtClean="0">
                <a:hlinkClick r:id="rId3"/>
              </a:rPr>
              <a:t> DS, </a:t>
            </a:r>
            <a:r>
              <a:rPr lang="tr-TR" sz="1300" dirty="0" err="1" smtClean="0">
                <a:hlinkClick r:id="rId3"/>
              </a:rPr>
              <a:t>Sung</a:t>
            </a:r>
            <a:r>
              <a:rPr lang="tr-TR" sz="1300" dirty="0" smtClean="0">
                <a:hlinkClick r:id="rId3"/>
              </a:rPr>
              <a:t> JL, </a:t>
            </a:r>
            <a:r>
              <a:rPr lang="tr-TR" sz="1300" dirty="0" err="1" smtClean="0">
                <a:hlinkClick r:id="rId3"/>
              </a:rPr>
              <a:t>Sheu</a:t>
            </a:r>
            <a:r>
              <a:rPr lang="tr-TR" sz="1300" dirty="0" smtClean="0">
                <a:hlinkClick r:id="rId3"/>
              </a:rPr>
              <a:t> JC, et al. Serum </a:t>
            </a:r>
            <a:r>
              <a:rPr lang="tr-TR" sz="1300" dirty="0" err="1" smtClean="0">
                <a:hlinkClick r:id="rId3"/>
              </a:rPr>
              <a:t>alpha</a:t>
            </a:r>
            <a:r>
              <a:rPr lang="tr-TR" sz="1300" dirty="0" smtClean="0">
                <a:hlinkClick r:id="rId3"/>
              </a:rPr>
              <a:t>-</a:t>
            </a:r>
            <a:r>
              <a:rPr lang="tr-TR" sz="1300" dirty="0" err="1" smtClean="0">
                <a:hlinkClick r:id="rId3"/>
              </a:rPr>
              <a:t>fetoprotein</a:t>
            </a:r>
            <a:r>
              <a:rPr lang="tr-TR" sz="1300" dirty="0" smtClean="0">
                <a:hlinkClick r:id="rId3"/>
              </a:rPr>
              <a:t> in </a:t>
            </a:r>
            <a:r>
              <a:rPr lang="tr-TR" sz="1300" dirty="0" err="1" smtClean="0">
                <a:hlinkClick r:id="rId3"/>
              </a:rPr>
              <a:t>the</a:t>
            </a:r>
            <a:r>
              <a:rPr lang="tr-TR" sz="1300" dirty="0" smtClean="0">
                <a:hlinkClick r:id="rId3"/>
              </a:rPr>
              <a:t> </a:t>
            </a:r>
            <a:r>
              <a:rPr lang="tr-TR" sz="1300" dirty="0" err="1" smtClean="0">
                <a:hlinkClick r:id="rId3"/>
              </a:rPr>
              <a:t>early</a:t>
            </a:r>
            <a:r>
              <a:rPr lang="tr-TR" sz="1300" dirty="0" smtClean="0">
                <a:hlinkClick r:id="rId3"/>
              </a:rPr>
              <a:t> </a:t>
            </a:r>
            <a:r>
              <a:rPr lang="tr-TR" sz="1300" dirty="0" err="1" smtClean="0">
                <a:hlinkClick r:id="rId3"/>
              </a:rPr>
              <a:t>stage</a:t>
            </a:r>
            <a:r>
              <a:rPr lang="tr-TR" sz="1300" dirty="0" smtClean="0">
                <a:hlinkClick r:id="rId3"/>
              </a:rPr>
              <a:t> of </a:t>
            </a:r>
            <a:r>
              <a:rPr lang="tr-TR" sz="1300" dirty="0" err="1" smtClean="0">
                <a:hlinkClick r:id="rId3"/>
              </a:rPr>
              <a:t>human</a:t>
            </a:r>
            <a:r>
              <a:rPr lang="tr-TR" sz="1300" dirty="0" smtClean="0">
                <a:hlinkClick r:id="rId3"/>
              </a:rPr>
              <a:t> </a:t>
            </a:r>
            <a:r>
              <a:rPr lang="tr-TR" sz="1300" dirty="0" err="1" smtClean="0">
                <a:hlinkClick r:id="rId3"/>
              </a:rPr>
              <a:t>hepatocellular</a:t>
            </a:r>
            <a:r>
              <a:rPr lang="tr-TR" sz="1300" dirty="0" smtClean="0">
                <a:hlinkClick r:id="rId3"/>
              </a:rPr>
              <a:t> </a:t>
            </a:r>
            <a:r>
              <a:rPr lang="tr-TR" sz="1300" dirty="0" err="1" smtClean="0">
                <a:hlinkClick r:id="rId3"/>
              </a:rPr>
              <a:t>carcinoma</a:t>
            </a:r>
            <a:r>
              <a:rPr lang="tr-TR" sz="1300" dirty="0" smtClean="0">
                <a:hlinkClick r:id="rId3"/>
              </a:rPr>
              <a:t>. </a:t>
            </a:r>
            <a:r>
              <a:rPr lang="tr-TR" sz="1300" dirty="0" err="1" smtClean="0">
                <a:hlinkClick r:id="rId3"/>
              </a:rPr>
              <a:t>Gastroenterology</a:t>
            </a:r>
            <a:r>
              <a:rPr lang="tr-TR" sz="1300" dirty="0" smtClean="0">
                <a:hlinkClick r:id="rId3"/>
              </a:rPr>
              <a:t> 1984; 86:1404.</a:t>
            </a:r>
            <a:endParaRPr lang="tr-TR" sz="1300" dirty="0" smtClean="0"/>
          </a:p>
          <a:p>
            <a:pPr>
              <a:buNone/>
            </a:pPr>
            <a:r>
              <a:rPr lang="en-US" sz="1300" dirty="0" err="1" smtClean="0">
                <a:hlinkClick r:id="rId4"/>
              </a:rPr>
              <a:t>Soreide</a:t>
            </a:r>
            <a:r>
              <a:rPr lang="en-US" sz="1300" dirty="0" smtClean="0">
                <a:hlinkClick r:id="rId4"/>
              </a:rPr>
              <a:t> O, </a:t>
            </a:r>
            <a:r>
              <a:rPr lang="en-US" sz="1300" dirty="0" err="1" smtClean="0">
                <a:hlinkClick r:id="rId4"/>
              </a:rPr>
              <a:t>Czerniak</a:t>
            </a:r>
            <a:r>
              <a:rPr lang="en-US" sz="1300" dirty="0" smtClean="0">
                <a:hlinkClick r:id="rId4"/>
              </a:rPr>
              <a:t> A, </a:t>
            </a:r>
            <a:r>
              <a:rPr lang="en-US" sz="1300" dirty="0" err="1" smtClean="0">
                <a:hlinkClick r:id="rId4"/>
              </a:rPr>
              <a:t>Bradpiece</a:t>
            </a:r>
            <a:r>
              <a:rPr lang="en-US" sz="1300" dirty="0" smtClean="0">
                <a:hlinkClick r:id="rId4"/>
              </a:rPr>
              <a:t> H, et al. Characteristics of </a:t>
            </a:r>
            <a:r>
              <a:rPr lang="en-US" sz="1300" dirty="0" err="1" smtClean="0">
                <a:hlinkClick r:id="rId4"/>
              </a:rPr>
              <a:t>fibrolamellar</a:t>
            </a:r>
            <a:r>
              <a:rPr lang="en-US" sz="1300" dirty="0" smtClean="0">
                <a:hlinkClick r:id="rId4"/>
              </a:rPr>
              <a:t> </a:t>
            </a:r>
            <a:r>
              <a:rPr lang="en-US" sz="1300" dirty="0" err="1" smtClean="0">
                <a:hlinkClick r:id="rId4"/>
              </a:rPr>
              <a:t>hepatocellular</a:t>
            </a:r>
            <a:r>
              <a:rPr lang="en-US" sz="1300" dirty="0" smtClean="0">
                <a:hlinkClick r:id="rId4"/>
              </a:rPr>
              <a:t> carcinoma. A study of nine cases and a review of the literature. Am J </a:t>
            </a:r>
            <a:r>
              <a:rPr lang="en-US" sz="1300" dirty="0" err="1" smtClean="0">
                <a:hlinkClick r:id="rId4"/>
              </a:rPr>
              <a:t>Surg</a:t>
            </a:r>
            <a:r>
              <a:rPr lang="en-US" sz="1300" dirty="0" smtClean="0">
                <a:hlinkClick r:id="rId4"/>
              </a:rPr>
              <a:t> 1986; 151:518.</a:t>
            </a:r>
            <a:endParaRPr lang="tr-TR" sz="1300" dirty="0" smtClean="0"/>
          </a:p>
          <a:p>
            <a:pPr>
              <a:buNone/>
            </a:pPr>
            <a:endParaRPr lang="tr-TR" sz="1300" dirty="0"/>
          </a:p>
          <a:p>
            <a:pPr>
              <a:buNone/>
            </a:pPr>
            <a:r>
              <a:rPr lang="tr-TR" sz="1300" b="1" dirty="0" err="1" smtClean="0"/>
              <a:t>MicroRNAs</a:t>
            </a:r>
            <a:r>
              <a:rPr lang="tr-TR" sz="1300" b="1" dirty="0" smtClean="0"/>
              <a:t>   : </a:t>
            </a:r>
            <a:r>
              <a:rPr lang="en-US" sz="1300" dirty="0" smtClean="0"/>
              <a:t>Plasma </a:t>
            </a:r>
            <a:r>
              <a:rPr lang="en-US" sz="1300" dirty="0" err="1" smtClean="0"/>
              <a:t>microRNA</a:t>
            </a:r>
            <a:r>
              <a:rPr lang="en-US" sz="1300" dirty="0" smtClean="0"/>
              <a:t> expression</a:t>
            </a:r>
            <a:r>
              <a:rPr lang="tr-TR" sz="1300" dirty="0" smtClean="0"/>
              <a:t>u HCC marker olarak kullanılmaktadır </a:t>
            </a:r>
            <a:r>
              <a:rPr lang="tr-TR" sz="1300" dirty="0" err="1" smtClean="0"/>
              <a:t>spesifite</a:t>
            </a:r>
            <a:r>
              <a:rPr lang="tr-TR" sz="1300" dirty="0" smtClean="0"/>
              <a:t> %84,  </a:t>
            </a:r>
            <a:r>
              <a:rPr lang="tr-TR" sz="1300" dirty="0" err="1" smtClean="0"/>
              <a:t>sensitivite</a:t>
            </a:r>
            <a:r>
              <a:rPr lang="tr-TR" sz="1300" dirty="0" smtClean="0"/>
              <a:t> %84</a:t>
            </a:r>
            <a:endParaRPr lang="tr-TR" sz="1300" dirty="0"/>
          </a:p>
          <a:p>
            <a:pPr>
              <a:buNone/>
            </a:pPr>
            <a:r>
              <a:rPr lang="fr-FR" sz="1300" b="1" dirty="0" smtClean="0"/>
              <a:t>Lens </a:t>
            </a:r>
            <a:r>
              <a:rPr lang="fr-FR" sz="1300" b="1" dirty="0" err="1" smtClean="0"/>
              <a:t>culinaris</a:t>
            </a:r>
            <a:r>
              <a:rPr lang="fr-FR" sz="1300" b="1" dirty="0" smtClean="0"/>
              <a:t> </a:t>
            </a:r>
            <a:r>
              <a:rPr lang="fr-FR" sz="1300" b="1" dirty="0" err="1" smtClean="0"/>
              <a:t>agglutinin</a:t>
            </a:r>
            <a:r>
              <a:rPr lang="fr-FR" sz="1300" b="1" dirty="0" smtClean="0"/>
              <a:t>-</a:t>
            </a:r>
            <a:r>
              <a:rPr lang="fr-FR" sz="1300" b="1" dirty="0" err="1" smtClean="0"/>
              <a:t>reactive</a:t>
            </a:r>
            <a:r>
              <a:rPr lang="fr-FR" sz="1300" b="1" dirty="0" smtClean="0"/>
              <a:t> AFP </a:t>
            </a:r>
            <a:r>
              <a:rPr lang="fr-FR" sz="1300" dirty="0" smtClean="0"/>
              <a:t>(AFP-L3)</a:t>
            </a:r>
            <a:r>
              <a:rPr lang="tr-TR" sz="1300" dirty="0" smtClean="0"/>
              <a:t>:</a:t>
            </a:r>
          </a:p>
          <a:p>
            <a:pPr>
              <a:buNone/>
            </a:pPr>
            <a:r>
              <a:rPr lang="tr-TR" sz="1300" b="1" dirty="0" err="1" smtClean="0"/>
              <a:t>Des</a:t>
            </a:r>
            <a:r>
              <a:rPr lang="tr-TR" sz="1300" b="1" dirty="0" smtClean="0"/>
              <a:t>-gamma-</a:t>
            </a:r>
            <a:r>
              <a:rPr lang="tr-TR" sz="1300" b="1" dirty="0" err="1" smtClean="0"/>
              <a:t>carboxy</a:t>
            </a:r>
            <a:r>
              <a:rPr lang="tr-TR" sz="1300" b="1" dirty="0" smtClean="0"/>
              <a:t> </a:t>
            </a:r>
            <a:r>
              <a:rPr lang="tr-TR" sz="1300" b="1" dirty="0" err="1" smtClean="0"/>
              <a:t>prothrombin</a:t>
            </a:r>
            <a:r>
              <a:rPr lang="tr-TR" sz="1300" b="1" dirty="0" smtClean="0"/>
              <a:t> </a:t>
            </a:r>
            <a:r>
              <a:rPr lang="tr-TR" sz="1300" dirty="0" smtClean="0"/>
              <a:t>(</a:t>
            </a:r>
            <a:r>
              <a:rPr lang="en-US" sz="1300" dirty="0" err="1" smtClean="0"/>
              <a:t>prothrombin</a:t>
            </a:r>
            <a:r>
              <a:rPr lang="en-US" sz="1300" dirty="0" smtClean="0"/>
              <a:t> produced by vitamin K absence or antagonism II" </a:t>
            </a:r>
            <a:r>
              <a:rPr lang="tr-TR" sz="1300" dirty="0" smtClean="0"/>
              <a:t>(</a:t>
            </a:r>
            <a:r>
              <a:rPr lang="en-US" sz="1300" dirty="0" smtClean="0"/>
              <a:t>PIVKA II</a:t>
            </a:r>
            <a:r>
              <a:rPr lang="tr-TR" sz="1300" dirty="0" smtClean="0"/>
              <a:t>) ):</a:t>
            </a:r>
          </a:p>
          <a:p>
            <a:pPr>
              <a:buNone/>
            </a:pPr>
            <a:r>
              <a:rPr lang="tr-TR" sz="1300" b="1" dirty="0" err="1" smtClean="0"/>
              <a:t>Tumor</a:t>
            </a:r>
            <a:r>
              <a:rPr lang="tr-TR" sz="1300" b="1" dirty="0" smtClean="0"/>
              <a:t>-</a:t>
            </a:r>
            <a:r>
              <a:rPr lang="tr-TR" sz="1300" b="1" dirty="0" err="1" smtClean="0"/>
              <a:t>associated</a:t>
            </a:r>
            <a:r>
              <a:rPr lang="tr-TR" sz="1300" b="1" dirty="0" smtClean="0"/>
              <a:t> </a:t>
            </a:r>
            <a:r>
              <a:rPr lang="tr-TR" sz="1300" b="1" dirty="0" err="1" smtClean="0"/>
              <a:t>isoenzymes</a:t>
            </a:r>
            <a:r>
              <a:rPr lang="tr-TR" sz="1300" b="1" dirty="0" smtClean="0"/>
              <a:t> of gamma-</a:t>
            </a:r>
            <a:r>
              <a:rPr lang="tr-TR" sz="1300" b="1" dirty="0" err="1" smtClean="0"/>
              <a:t>glutamyl</a:t>
            </a:r>
            <a:r>
              <a:rPr lang="tr-TR" sz="1300" b="1" dirty="0" smtClean="0"/>
              <a:t> </a:t>
            </a:r>
            <a:r>
              <a:rPr lang="tr-TR" sz="1300" b="1" dirty="0" err="1" smtClean="0"/>
              <a:t>transpeptidase</a:t>
            </a:r>
            <a:r>
              <a:rPr lang="tr-TR" sz="1300" b="1" dirty="0" smtClean="0"/>
              <a:t> </a:t>
            </a:r>
          </a:p>
          <a:p>
            <a:pPr>
              <a:buNone/>
            </a:pPr>
            <a:r>
              <a:rPr lang="tr-TR" sz="1300" b="1" dirty="0" err="1" smtClean="0"/>
              <a:t>Urinary</a:t>
            </a:r>
            <a:r>
              <a:rPr lang="tr-TR" sz="1300" b="1" dirty="0" smtClean="0"/>
              <a:t> </a:t>
            </a:r>
            <a:r>
              <a:rPr lang="tr-TR" sz="1300" b="1" dirty="0" err="1" smtClean="0"/>
              <a:t>transforming</a:t>
            </a:r>
            <a:r>
              <a:rPr lang="tr-TR" sz="1300" b="1" dirty="0" smtClean="0"/>
              <a:t> </a:t>
            </a:r>
            <a:r>
              <a:rPr lang="tr-TR" sz="1300" b="1" dirty="0" err="1" smtClean="0"/>
              <a:t>growth</a:t>
            </a:r>
            <a:r>
              <a:rPr lang="tr-TR" sz="1300" b="1" dirty="0" smtClean="0"/>
              <a:t> </a:t>
            </a:r>
            <a:r>
              <a:rPr lang="tr-TR" sz="1300" b="1" dirty="0" err="1" smtClean="0"/>
              <a:t>factor</a:t>
            </a:r>
            <a:r>
              <a:rPr lang="tr-TR" sz="1300" b="1" dirty="0" smtClean="0"/>
              <a:t> beta-1 </a:t>
            </a:r>
          </a:p>
          <a:p>
            <a:pPr>
              <a:buNone/>
            </a:pPr>
            <a:r>
              <a:rPr lang="tr-TR" sz="1300" b="1" dirty="0" smtClean="0"/>
              <a:t>Serum </a:t>
            </a:r>
            <a:r>
              <a:rPr lang="tr-TR" sz="1300" b="1" dirty="0" err="1" smtClean="0"/>
              <a:t>levels</a:t>
            </a:r>
            <a:r>
              <a:rPr lang="tr-TR" sz="1300" b="1" dirty="0" smtClean="0"/>
              <a:t> of </a:t>
            </a:r>
            <a:r>
              <a:rPr lang="tr-TR" sz="1300" b="1" dirty="0" err="1" smtClean="0"/>
              <a:t>circulating</a:t>
            </a:r>
            <a:r>
              <a:rPr lang="tr-TR" sz="1300" b="1" dirty="0" smtClean="0"/>
              <a:t> </a:t>
            </a:r>
            <a:r>
              <a:rPr lang="tr-TR" sz="1300" b="1" dirty="0" err="1" smtClean="0"/>
              <a:t>intercellular</a:t>
            </a:r>
            <a:r>
              <a:rPr lang="tr-TR" sz="1300" b="1" dirty="0" smtClean="0"/>
              <a:t> </a:t>
            </a:r>
            <a:r>
              <a:rPr lang="tr-TR" sz="1300" b="1" dirty="0" err="1" smtClean="0"/>
              <a:t>adhesion</a:t>
            </a:r>
            <a:r>
              <a:rPr lang="tr-TR" sz="1300" b="1" dirty="0" smtClean="0"/>
              <a:t> </a:t>
            </a:r>
            <a:r>
              <a:rPr lang="tr-TR" sz="1300" b="1" dirty="0" err="1" smtClean="0"/>
              <a:t>molecule</a:t>
            </a:r>
            <a:r>
              <a:rPr lang="tr-TR" sz="1300" b="1" dirty="0" smtClean="0"/>
              <a:t>-1 </a:t>
            </a:r>
          </a:p>
          <a:p>
            <a:pPr>
              <a:buNone/>
            </a:pPr>
            <a:r>
              <a:rPr lang="tr-TR" sz="1300" b="1" dirty="0" smtClean="0"/>
              <a:t>Serum </a:t>
            </a:r>
            <a:r>
              <a:rPr lang="tr-TR" sz="1300" b="1" dirty="0" err="1" smtClean="0"/>
              <a:t>alpha</a:t>
            </a:r>
            <a:r>
              <a:rPr lang="tr-TR" sz="1300" b="1" dirty="0" smtClean="0"/>
              <a:t>-L-</a:t>
            </a:r>
            <a:r>
              <a:rPr lang="tr-TR" sz="1300" b="1" dirty="0" err="1" smtClean="0"/>
              <a:t>fucosidase</a:t>
            </a:r>
            <a:r>
              <a:rPr lang="tr-TR" sz="1300" b="1" dirty="0" smtClean="0"/>
              <a:t> </a:t>
            </a:r>
            <a:r>
              <a:rPr lang="tr-TR" sz="1300" b="1" dirty="0" err="1" smtClean="0"/>
              <a:t>activity</a:t>
            </a:r>
            <a:r>
              <a:rPr lang="tr-TR" sz="1300" b="1" dirty="0" smtClean="0"/>
              <a:t> </a:t>
            </a:r>
          </a:p>
          <a:p>
            <a:pPr>
              <a:buNone/>
            </a:pPr>
            <a:r>
              <a:rPr lang="tr-TR" sz="1300" b="1" dirty="0" err="1" smtClean="0"/>
              <a:t>Glypican</a:t>
            </a:r>
            <a:r>
              <a:rPr lang="tr-TR" sz="1300" b="1" dirty="0" smtClean="0"/>
              <a:t>-3 (a </a:t>
            </a:r>
            <a:r>
              <a:rPr lang="tr-TR" sz="1300" b="1" dirty="0" err="1" smtClean="0"/>
              <a:t>cell</a:t>
            </a:r>
            <a:r>
              <a:rPr lang="tr-TR" sz="1300" b="1" dirty="0" smtClean="0"/>
              <a:t>-</a:t>
            </a:r>
            <a:r>
              <a:rPr lang="tr-TR" sz="1300" b="1" dirty="0" err="1" smtClean="0"/>
              <a:t>surface</a:t>
            </a:r>
            <a:r>
              <a:rPr lang="tr-TR" sz="1300" b="1" dirty="0" smtClean="0"/>
              <a:t> </a:t>
            </a:r>
            <a:r>
              <a:rPr lang="tr-TR" sz="1300" b="1" dirty="0" err="1" smtClean="0"/>
              <a:t>heparan</a:t>
            </a:r>
            <a:r>
              <a:rPr lang="tr-TR" sz="1300" b="1" dirty="0" smtClean="0"/>
              <a:t> </a:t>
            </a:r>
            <a:r>
              <a:rPr lang="tr-TR" sz="1300" b="1" dirty="0" err="1" smtClean="0"/>
              <a:t>sulfate</a:t>
            </a:r>
            <a:r>
              <a:rPr lang="tr-TR" sz="1300" b="1" dirty="0" smtClean="0"/>
              <a:t> </a:t>
            </a:r>
            <a:r>
              <a:rPr lang="tr-TR" sz="1300" b="1" dirty="0" err="1" smtClean="0"/>
              <a:t>proteoglycan</a:t>
            </a:r>
            <a:r>
              <a:rPr lang="tr-TR" sz="1300" b="1" dirty="0" smtClean="0"/>
              <a:t>) </a:t>
            </a:r>
          </a:p>
          <a:p>
            <a:pPr>
              <a:buNone/>
            </a:pPr>
            <a:r>
              <a:rPr lang="tr-TR" sz="1300" b="1" dirty="0" err="1" smtClean="0"/>
              <a:t>Dickkopf</a:t>
            </a:r>
            <a:r>
              <a:rPr lang="tr-TR" sz="1300" b="1" dirty="0" smtClean="0"/>
              <a:t>-1 (DKK1) </a:t>
            </a:r>
          </a:p>
          <a:p>
            <a:pPr>
              <a:buNone/>
            </a:pPr>
            <a:r>
              <a:rPr lang="tr-TR" sz="1300" b="1" dirty="0" err="1" smtClean="0"/>
              <a:t>Human</a:t>
            </a:r>
            <a:r>
              <a:rPr lang="tr-TR" sz="1300" b="1" dirty="0" smtClean="0"/>
              <a:t> </a:t>
            </a:r>
            <a:r>
              <a:rPr lang="tr-TR" sz="1300" b="1" dirty="0" err="1" smtClean="0"/>
              <a:t>carboxylesterase</a:t>
            </a:r>
            <a:r>
              <a:rPr lang="tr-TR" sz="1300" b="1" dirty="0" smtClean="0"/>
              <a:t> 1 </a:t>
            </a:r>
          </a:p>
          <a:p>
            <a:pPr>
              <a:buNone/>
            </a:pPr>
            <a:endParaRPr lang="tr-TR" sz="1300" b="1" dirty="0"/>
          </a:p>
          <a:p>
            <a:pPr>
              <a:buNone/>
            </a:pPr>
            <a:r>
              <a:rPr lang="en-US" sz="1400" dirty="0" smtClean="0"/>
              <a:t>glypican-3, heat shock protein 70, and glutamine </a:t>
            </a:r>
            <a:r>
              <a:rPr lang="en-US" sz="1400" dirty="0" err="1" smtClean="0"/>
              <a:t>synthetase</a:t>
            </a:r>
            <a:r>
              <a:rPr lang="tr-TR" sz="1400" dirty="0" smtClean="0"/>
              <a:t>   araştırmaları devam eden </a:t>
            </a:r>
            <a:r>
              <a:rPr lang="tr-TR" sz="1400" dirty="0" err="1" smtClean="0"/>
              <a:t>markerlardır</a:t>
            </a:r>
            <a:r>
              <a:rPr lang="tr-TR" sz="1400" dirty="0" smtClean="0"/>
              <a:t>.</a:t>
            </a:r>
            <a:endParaRPr lang="tr-TR" sz="1300" b="1" dirty="0" smtClean="0"/>
          </a:p>
          <a:p>
            <a:pPr>
              <a:buNone/>
            </a:pPr>
            <a:endParaRPr lang="tr-TR" sz="1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510334"/>
          </a:xfrm>
        </p:spPr>
        <p:txBody>
          <a:bodyPr>
            <a:normAutofit/>
          </a:bodyPr>
          <a:lstStyle/>
          <a:p>
            <a:r>
              <a:rPr lang="tr-TR" sz="2800" dirty="0" smtClean="0"/>
              <a:t>Görüntüleme yöntemleri</a:t>
            </a:r>
            <a:endParaRPr lang="tr-TR" sz="2800" dirty="0"/>
          </a:p>
        </p:txBody>
      </p:sp>
      <p:sp>
        <p:nvSpPr>
          <p:cNvPr id="3" name="2 İçerik Yer Tutucusu"/>
          <p:cNvSpPr>
            <a:spLocks noGrp="1"/>
          </p:cNvSpPr>
          <p:nvPr>
            <p:ph idx="1"/>
          </p:nvPr>
        </p:nvSpPr>
        <p:spPr>
          <a:xfrm>
            <a:off x="457200" y="1285860"/>
            <a:ext cx="8229600" cy="5429288"/>
          </a:xfrm>
        </p:spPr>
        <p:txBody>
          <a:bodyPr>
            <a:normAutofit/>
          </a:bodyPr>
          <a:lstStyle/>
          <a:p>
            <a:r>
              <a:rPr lang="tr-TR" sz="1600" dirty="0" smtClean="0"/>
              <a:t>USG: HCC tespit edilmesinde </a:t>
            </a:r>
            <a:r>
              <a:rPr lang="tr-TR" sz="1600" dirty="0" err="1" smtClean="0"/>
              <a:t>sensitivite</a:t>
            </a:r>
            <a:r>
              <a:rPr lang="tr-TR" sz="1600" dirty="0" smtClean="0"/>
              <a:t> %78, </a:t>
            </a:r>
            <a:r>
              <a:rPr lang="tr-TR" sz="1600" dirty="0" err="1" smtClean="0"/>
              <a:t>spesifite</a:t>
            </a:r>
            <a:r>
              <a:rPr lang="tr-TR" sz="1600" dirty="0" smtClean="0"/>
              <a:t> %89</a:t>
            </a:r>
          </a:p>
          <a:p>
            <a:pPr>
              <a:buNone/>
            </a:pPr>
            <a:r>
              <a:rPr lang="tr-TR" sz="1000" dirty="0" err="1" smtClean="0">
                <a:hlinkClick r:id="rId2"/>
              </a:rPr>
              <a:t>Larcos</a:t>
            </a:r>
            <a:r>
              <a:rPr lang="tr-TR" sz="1000" dirty="0" smtClean="0">
                <a:hlinkClick r:id="rId2"/>
              </a:rPr>
              <a:t> G, </a:t>
            </a:r>
            <a:r>
              <a:rPr lang="tr-TR" sz="1000" dirty="0" err="1" smtClean="0">
                <a:hlinkClick r:id="rId2"/>
              </a:rPr>
              <a:t>Sorokopud</a:t>
            </a:r>
            <a:r>
              <a:rPr lang="tr-TR" sz="1000" dirty="0" smtClean="0">
                <a:hlinkClick r:id="rId2"/>
              </a:rPr>
              <a:t> H, </a:t>
            </a:r>
            <a:r>
              <a:rPr lang="tr-TR" sz="1000" dirty="0" err="1" smtClean="0">
                <a:hlinkClick r:id="rId2"/>
              </a:rPr>
              <a:t>Berry</a:t>
            </a:r>
            <a:r>
              <a:rPr lang="tr-TR" sz="1000" dirty="0" smtClean="0">
                <a:hlinkClick r:id="rId2"/>
              </a:rPr>
              <a:t> G, </a:t>
            </a:r>
            <a:r>
              <a:rPr lang="tr-TR" sz="1000" dirty="0" err="1" smtClean="0">
                <a:hlinkClick r:id="rId2"/>
              </a:rPr>
              <a:t>Farrell</a:t>
            </a:r>
            <a:r>
              <a:rPr lang="tr-TR" sz="1000" dirty="0" smtClean="0">
                <a:hlinkClick r:id="rId2"/>
              </a:rPr>
              <a:t> GC. </a:t>
            </a:r>
            <a:r>
              <a:rPr lang="tr-TR" sz="1000" dirty="0" err="1" smtClean="0">
                <a:hlinkClick r:id="rId2"/>
              </a:rPr>
              <a:t>Sonographic</a:t>
            </a:r>
            <a:r>
              <a:rPr lang="tr-TR" sz="1000" dirty="0" smtClean="0">
                <a:hlinkClick r:id="rId2"/>
              </a:rPr>
              <a:t> </a:t>
            </a:r>
            <a:r>
              <a:rPr lang="tr-TR" sz="1000" dirty="0" err="1" smtClean="0">
                <a:hlinkClick r:id="rId2"/>
              </a:rPr>
              <a:t>screening</a:t>
            </a:r>
            <a:r>
              <a:rPr lang="tr-TR" sz="1000" dirty="0" smtClean="0">
                <a:hlinkClick r:id="rId2"/>
              </a:rPr>
              <a:t> </a:t>
            </a:r>
            <a:r>
              <a:rPr lang="tr-TR" sz="1000" dirty="0" err="1" smtClean="0">
                <a:hlinkClick r:id="rId2"/>
              </a:rPr>
              <a:t>for</a:t>
            </a:r>
            <a:r>
              <a:rPr lang="tr-TR" sz="1000" dirty="0" smtClean="0">
                <a:hlinkClick r:id="rId2"/>
              </a:rPr>
              <a:t> </a:t>
            </a:r>
            <a:r>
              <a:rPr lang="tr-TR" sz="1000" dirty="0" err="1" smtClean="0">
                <a:hlinkClick r:id="rId2"/>
              </a:rPr>
              <a:t>hepatocellular</a:t>
            </a:r>
            <a:r>
              <a:rPr lang="tr-TR" sz="1000" dirty="0" smtClean="0">
                <a:hlinkClick r:id="rId2"/>
              </a:rPr>
              <a:t> </a:t>
            </a:r>
            <a:r>
              <a:rPr lang="tr-TR" sz="1000" dirty="0" err="1" smtClean="0">
                <a:hlinkClick r:id="rId2"/>
              </a:rPr>
              <a:t>carcinoma</a:t>
            </a:r>
            <a:r>
              <a:rPr lang="tr-TR" sz="1000" dirty="0" smtClean="0">
                <a:hlinkClick r:id="rId2"/>
              </a:rPr>
              <a:t> in </a:t>
            </a:r>
            <a:r>
              <a:rPr lang="tr-TR" sz="1000" dirty="0" err="1" smtClean="0">
                <a:hlinkClick r:id="rId2"/>
              </a:rPr>
              <a:t>patients</a:t>
            </a:r>
            <a:r>
              <a:rPr lang="tr-TR" sz="1000" dirty="0" smtClean="0">
                <a:hlinkClick r:id="rId2"/>
              </a:rPr>
              <a:t> </a:t>
            </a:r>
            <a:r>
              <a:rPr lang="tr-TR" sz="1000" dirty="0" err="1" smtClean="0">
                <a:hlinkClick r:id="rId2"/>
              </a:rPr>
              <a:t>with</a:t>
            </a:r>
            <a:r>
              <a:rPr lang="tr-TR" sz="1000" dirty="0" smtClean="0">
                <a:hlinkClick r:id="rId2"/>
              </a:rPr>
              <a:t> </a:t>
            </a:r>
            <a:r>
              <a:rPr lang="tr-TR" sz="1000" dirty="0" err="1" smtClean="0">
                <a:hlinkClick r:id="rId2"/>
              </a:rPr>
              <a:t>chronic</a:t>
            </a:r>
            <a:r>
              <a:rPr lang="tr-TR" sz="1000" dirty="0" smtClean="0">
                <a:hlinkClick r:id="rId2"/>
              </a:rPr>
              <a:t> </a:t>
            </a:r>
            <a:r>
              <a:rPr lang="tr-TR" sz="1000" dirty="0" err="1" smtClean="0">
                <a:hlinkClick r:id="rId2"/>
              </a:rPr>
              <a:t>hepatitis</a:t>
            </a:r>
            <a:r>
              <a:rPr lang="tr-TR" sz="1000" dirty="0" smtClean="0">
                <a:hlinkClick r:id="rId2"/>
              </a:rPr>
              <a:t> </a:t>
            </a:r>
            <a:r>
              <a:rPr lang="tr-TR" sz="1000" dirty="0" err="1" smtClean="0">
                <a:hlinkClick r:id="rId2"/>
              </a:rPr>
              <a:t>or</a:t>
            </a:r>
            <a:r>
              <a:rPr lang="tr-TR" sz="1000" dirty="0" smtClean="0">
                <a:hlinkClick r:id="rId2"/>
              </a:rPr>
              <a:t> </a:t>
            </a:r>
            <a:r>
              <a:rPr lang="tr-TR" sz="1000" dirty="0" err="1" smtClean="0">
                <a:hlinkClick r:id="rId2"/>
              </a:rPr>
              <a:t>cirrhosis</a:t>
            </a:r>
            <a:r>
              <a:rPr lang="tr-TR" sz="1000" dirty="0" smtClean="0">
                <a:hlinkClick r:id="rId2"/>
              </a:rPr>
              <a:t>: an </a:t>
            </a:r>
            <a:r>
              <a:rPr lang="tr-TR" sz="1000" dirty="0" err="1" smtClean="0">
                <a:hlinkClick r:id="rId2"/>
              </a:rPr>
              <a:t>evaluation</a:t>
            </a:r>
            <a:r>
              <a:rPr lang="tr-TR" sz="1000" dirty="0" smtClean="0">
                <a:hlinkClick r:id="rId2"/>
              </a:rPr>
              <a:t>. AJR </a:t>
            </a:r>
            <a:r>
              <a:rPr lang="tr-TR" sz="1000" dirty="0" err="1" smtClean="0">
                <a:hlinkClick r:id="rId2"/>
              </a:rPr>
              <a:t>Am</a:t>
            </a:r>
            <a:r>
              <a:rPr lang="tr-TR" sz="1000" dirty="0" smtClean="0">
                <a:hlinkClick r:id="rId2"/>
              </a:rPr>
              <a:t> J </a:t>
            </a:r>
            <a:r>
              <a:rPr lang="tr-TR" sz="1000" dirty="0" err="1" smtClean="0">
                <a:hlinkClick r:id="rId2"/>
              </a:rPr>
              <a:t>Roentgenol</a:t>
            </a:r>
            <a:r>
              <a:rPr lang="tr-TR" sz="1000" dirty="0" smtClean="0">
                <a:hlinkClick r:id="rId2"/>
              </a:rPr>
              <a:t> 1998; 171:433.</a:t>
            </a:r>
            <a:endParaRPr lang="tr-TR" sz="1000" dirty="0" smtClean="0"/>
          </a:p>
          <a:p>
            <a:r>
              <a:rPr lang="tr-TR" sz="1600" dirty="0" smtClean="0"/>
              <a:t>Kontrast USG: ????</a:t>
            </a:r>
          </a:p>
          <a:p>
            <a:pPr>
              <a:buNone/>
            </a:pPr>
            <a:r>
              <a:rPr lang="en-US" sz="1000" dirty="0" smtClean="0">
                <a:hlinkClick r:id="rId3"/>
              </a:rPr>
              <a:t>Hayakawa S, </a:t>
            </a:r>
            <a:r>
              <a:rPr lang="en-US" sz="1000" dirty="0" err="1" smtClean="0">
                <a:hlinkClick r:id="rId3"/>
              </a:rPr>
              <a:t>Goto</a:t>
            </a:r>
            <a:r>
              <a:rPr lang="en-US" sz="1000" dirty="0" smtClean="0">
                <a:hlinkClick r:id="rId3"/>
              </a:rPr>
              <a:t> H, </a:t>
            </a:r>
            <a:r>
              <a:rPr lang="en-US" sz="1000" dirty="0" err="1" smtClean="0">
                <a:hlinkClick r:id="rId3"/>
              </a:rPr>
              <a:t>Hirooka</a:t>
            </a:r>
            <a:r>
              <a:rPr lang="en-US" sz="1000" dirty="0" smtClean="0">
                <a:hlinkClick r:id="rId3"/>
              </a:rPr>
              <a:t> Y, et al. A new ultrasound imaging method in the abdominal area: Harmonic imaging without an enhancing agent (abstract). Gastroenterology 1998; 114:1253</a:t>
            </a:r>
            <a:r>
              <a:rPr lang="en-US" sz="1600" dirty="0" smtClean="0">
                <a:hlinkClick r:id="rId3"/>
              </a:rPr>
              <a:t>.</a:t>
            </a:r>
            <a:endParaRPr lang="tr-TR" sz="1600" dirty="0" smtClean="0"/>
          </a:p>
          <a:p>
            <a:r>
              <a:rPr lang="tr-TR" sz="1600" dirty="0" smtClean="0"/>
              <a:t>Endoskopik  USG:</a:t>
            </a:r>
          </a:p>
          <a:p>
            <a:r>
              <a:rPr lang="tr-TR" sz="1600" dirty="0" err="1" smtClean="0"/>
              <a:t>Abdominal</a:t>
            </a:r>
            <a:r>
              <a:rPr lang="tr-TR" sz="1600" dirty="0" smtClean="0"/>
              <a:t> BT : </a:t>
            </a:r>
            <a:r>
              <a:rPr lang="tr-TR" sz="1600" dirty="0" err="1" smtClean="0"/>
              <a:t>sensitivite</a:t>
            </a:r>
            <a:r>
              <a:rPr lang="tr-TR" sz="1600" dirty="0" smtClean="0"/>
              <a:t>%83 </a:t>
            </a:r>
            <a:r>
              <a:rPr lang="tr-TR" sz="1600" dirty="0" err="1" smtClean="0"/>
              <a:t>spesifite</a:t>
            </a:r>
            <a:r>
              <a:rPr lang="tr-TR" sz="1600" dirty="0" smtClean="0"/>
              <a:t>%91</a:t>
            </a:r>
          </a:p>
          <a:p>
            <a:pPr>
              <a:buNone/>
            </a:pPr>
            <a:r>
              <a:rPr lang="tr-TR" sz="1000" dirty="0" err="1" smtClean="0">
                <a:hlinkClick r:id="rId4"/>
              </a:rPr>
              <a:t>Chou</a:t>
            </a:r>
            <a:r>
              <a:rPr lang="tr-TR" sz="1000" dirty="0" smtClean="0">
                <a:hlinkClick r:id="rId4"/>
              </a:rPr>
              <a:t> R, </a:t>
            </a:r>
            <a:r>
              <a:rPr lang="tr-TR" sz="1000" dirty="0" err="1" smtClean="0">
                <a:hlinkClick r:id="rId4"/>
              </a:rPr>
              <a:t>Cuevas</a:t>
            </a:r>
            <a:r>
              <a:rPr lang="tr-TR" sz="1000" dirty="0" smtClean="0">
                <a:hlinkClick r:id="rId4"/>
              </a:rPr>
              <a:t> C, Fu R, et al. </a:t>
            </a:r>
            <a:r>
              <a:rPr lang="tr-TR" sz="1000" dirty="0" err="1" smtClean="0">
                <a:hlinkClick r:id="rId4"/>
              </a:rPr>
              <a:t>Imaging</a:t>
            </a:r>
            <a:r>
              <a:rPr lang="tr-TR" sz="1000" dirty="0" smtClean="0">
                <a:hlinkClick r:id="rId4"/>
              </a:rPr>
              <a:t> </a:t>
            </a:r>
            <a:r>
              <a:rPr lang="tr-TR" sz="1000" dirty="0" err="1" smtClean="0">
                <a:hlinkClick r:id="rId4"/>
              </a:rPr>
              <a:t>Techniques</a:t>
            </a:r>
            <a:r>
              <a:rPr lang="tr-TR" sz="1000" dirty="0" smtClean="0">
                <a:hlinkClick r:id="rId4"/>
              </a:rPr>
              <a:t> </a:t>
            </a:r>
            <a:r>
              <a:rPr lang="tr-TR" sz="1000" dirty="0" err="1" smtClean="0">
                <a:hlinkClick r:id="rId4"/>
              </a:rPr>
              <a:t>for</a:t>
            </a:r>
            <a:r>
              <a:rPr lang="tr-TR" sz="1000" dirty="0" smtClean="0">
                <a:hlinkClick r:id="rId4"/>
              </a:rPr>
              <a:t> </a:t>
            </a:r>
            <a:r>
              <a:rPr lang="tr-TR" sz="1000" dirty="0" err="1" smtClean="0">
                <a:hlinkClick r:id="rId4"/>
              </a:rPr>
              <a:t>the</a:t>
            </a:r>
            <a:r>
              <a:rPr lang="tr-TR" sz="1000" dirty="0" smtClean="0">
                <a:hlinkClick r:id="rId4"/>
              </a:rPr>
              <a:t> </a:t>
            </a:r>
            <a:r>
              <a:rPr lang="tr-TR" sz="1000" dirty="0" err="1" smtClean="0">
                <a:hlinkClick r:id="rId4"/>
              </a:rPr>
              <a:t>Diagnosis</a:t>
            </a:r>
            <a:r>
              <a:rPr lang="tr-TR" sz="1000" dirty="0" smtClean="0">
                <a:hlinkClick r:id="rId4"/>
              </a:rPr>
              <a:t> of </a:t>
            </a:r>
            <a:r>
              <a:rPr lang="tr-TR" sz="1000" dirty="0" err="1" smtClean="0">
                <a:hlinkClick r:id="rId4"/>
              </a:rPr>
              <a:t>Hepatocellular</a:t>
            </a:r>
            <a:r>
              <a:rPr lang="tr-TR" sz="1000" dirty="0" smtClean="0">
                <a:hlinkClick r:id="rId4"/>
              </a:rPr>
              <a:t> </a:t>
            </a:r>
            <a:r>
              <a:rPr lang="tr-TR" sz="1000" dirty="0" err="1" smtClean="0">
                <a:hlinkClick r:id="rId4"/>
              </a:rPr>
              <a:t>Carcinoma</a:t>
            </a:r>
            <a:r>
              <a:rPr lang="tr-TR" sz="1000" dirty="0" smtClean="0">
                <a:hlinkClick r:id="rId4"/>
              </a:rPr>
              <a:t>: A </a:t>
            </a:r>
            <a:r>
              <a:rPr lang="tr-TR" sz="1000" dirty="0" err="1" smtClean="0">
                <a:hlinkClick r:id="rId4"/>
              </a:rPr>
              <a:t>Systematic</a:t>
            </a:r>
            <a:r>
              <a:rPr lang="tr-TR" sz="1000" dirty="0" smtClean="0">
                <a:hlinkClick r:id="rId4"/>
              </a:rPr>
              <a:t> </a:t>
            </a:r>
            <a:r>
              <a:rPr lang="tr-TR" sz="1000" dirty="0" err="1" smtClean="0">
                <a:hlinkClick r:id="rId4"/>
              </a:rPr>
              <a:t>Review</a:t>
            </a:r>
            <a:r>
              <a:rPr lang="tr-TR" sz="1000" dirty="0" smtClean="0">
                <a:hlinkClick r:id="rId4"/>
              </a:rPr>
              <a:t> </a:t>
            </a:r>
            <a:r>
              <a:rPr lang="tr-TR" sz="1000" dirty="0" err="1" smtClean="0">
                <a:hlinkClick r:id="rId4"/>
              </a:rPr>
              <a:t>and</a:t>
            </a:r>
            <a:r>
              <a:rPr lang="tr-TR" sz="1000" dirty="0" smtClean="0">
                <a:hlinkClick r:id="rId4"/>
              </a:rPr>
              <a:t> Meta-</a:t>
            </a:r>
            <a:r>
              <a:rPr lang="tr-TR" sz="1000" dirty="0" err="1" smtClean="0">
                <a:hlinkClick r:id="rId4"/>
              </a:rPr>
              <a:t>analysis</a:t>
            </a:r>
            <a:r>
              <a:rPr lang="tr-TR" sz="1000" dirty="0" smtClean="0">
                <a:hlinkClick r:id="rId4"/>
              </a:rPr>
              <a:t>. </a:t>
            </a:r>
            <a:r>
              <a:rPr lang="tr-TR" sz="1000" dirty="0" err="1" smtClean="0">
                <a:hlinkClick r:id="rId4"/>
              </a:rPr>
              <a:t>Ann</a:t>
            </a:r>
            <a:r>
              <a:rPr lang="tr-TR" sz="1000" dirty="0" smtClean="0">
                <a:hlinkClick r:id="rId4"/>
              </a:rPr>
              <a:t> </a:t>
            </a:r>
            <a:r>
              <a:rPr lang="tr-TR" sz="1000" dirty="0" err="1" smtClean="0">
                <a:hlinkClick r:id="rId4"/>
              </a:rPr>
              <a:t>Intern</a:t>
            </a:r>
            <a:r>
              <a:rPr lang="tr-TR" sz="1000" dirty="0" smtClean="0">
                <a:hlinkClick r:id="rId4"/>
              </a:rPr>
              <a:t> </a:t>
            </a:r>
            <a:r>
              <a:rPr lang="tr-TR" sz="1000" dirty="0" err="1" smtClean="0">
                <a:hlinkClick r:id="rId4"/>
              </a:rPr>
              <a:t>Med</a:t>
            </a:r>
            <a:r>
              <a:rPr lang="tr-TR" sz="1000" dirty="0" smtClean="0">
                <a:hlinkClick r:id="rId4"/>
              </a:rPr>
              <a:t> 2015; 162:697.</a:t>
            </a:r>
            <a:endParaRPr lang="tr-TR" sz="1000" dirty="0" smtClean="0"/>
          </a:p>
          <a:p>
            <a:r>
              <a:rPr lang="tr-TR" sz="1600" dirty="0" smtClean="0"/>
              <a:t>Dinamik kontrast BT:</a:t>
            </a:r>
            <a:r>
              <a:rPr lang="tr-TR" sz="1600" dirty="0" err="1" smtClean="0"/>
              <a:t>sensitivite</a:t>
            </a:r>
            <a:r>
              <a:rPr lang="tr-TR" sz="1600" dirty="0" smtClean="0"/>
              <a:t> %93-97</a:t>
            </a:r>
          </a:p>
          <a:p>
            <a:pPr>
              <a:buNone/>
            </a:pPr>
            <a:r>
              <a:rPr lang="en-US" sz="1000" dirty="0" smtClean="0">
                <a:hlinkClick r:id="rId5"/>
              </a:rPr>
              <a:t> </a:t>
            </a:r>
            <a:r>
              <a:rPr lang="en-US" sz="1000" dirty="0" err="1" smtClean="0">
                <a:hlinkClick r:id="rId5"/>
              </a:rPr>
              <a:t>Ngan</a:t>
            </a:r>
            <a:r>
              <a:rPr lang="en-US" sz="1000" dirty="0" smtClean="0">
                <a:hlinkClick r:id="rId5"/>
              </a:rPr>
              <a:t> H. </a:t>
            </a:r>
            <a:r>
              <a:rPr lang="en-US" sz="1000" dirty="0" err="1" smtClean="0">
                <a:hlinkClick r:id="rId5"/>
              </a:rPr>
              <a:t>Lipiodol</a:t>
            </a:r>
            <a:r>
              <a:rPr lang="en-US" sz="1000" dirty="0" smtClean="0">
                <a:hlinkClick r:id="rId5"/>
              </a:rPr>
              <a:t> computerized tomography: how sensitive and specific is the technique in the diagnosis of </a:t>
            </a:r>
            <a:r>
              <a:rPr lang="en-US" sz="1000" dirty="0" err="1" smtClean="0">
                <a:hlinkClick r:id="rId5"/>
              </a:rPr>
              <a:t>hepatocellular</a:t>
            </a:r>
            <a:r>
              <a:rPr lang="en-US" sz="1000" dirty="0" smtClean="0">
                <a:hlinkClick r:id="rId5"/>
              </a:rPr>
              <a:t> carcinoma? Br J </a:t>
            </a:r>
            <a:r>
              <a:rPr lang="en-US" sz="1000" dirty="0" err="1" smtClean="0">
                <a:hlinkClick r:id="rId5"/>
              </a:rPr>
              <a:t>Radiol</a:t>
            </a:r>
            <a:r>
              <a:rPr lang="en-US" sz="1000" dirty="0" smtClean="0">
                <a:hlinkClick r:id="rId5"/>
              </a:rPr>
              <a:t> 1990; 63:771.</a:t>
            </a:r>
            <a:endParaRPr lang="tr-TR" sz="1600" dirty="0" smtClean="0"/>
          </a:p>
          <a:p>
            <a:r>
              <a:rPr lang="tr-TR" sz="1600" dirty="0" smtClean="0"/>
              <a:t>MRI: </a:t>
            </a:r>
            <a:r>
              <a:rPr lang="tr-TR" sz="1600" dirty="0" err="1" smtClean="0"/>
              <a:t>sensitivite</a:t>
            </a:r>
            <a:r>
              <a:rPr lang="tr-TR" sz="1600" dirty="0" smtClean="0"/>
              <a:t> %86 </a:t>
            </a:r>
            <a:r>
              <a:rPr lang="tr-TR" sz="1600" dirty="0" err="1" smtClean="0"/>
              <a:t>spesifite</a:t>
            </a:r>
            <a:r>
              <a:rPr lang="tr-TR" sz="1600" dirty="0" smtClean="0"/>
              <a:t>%89</a:t>
            </a:r>
          </a:p>
          <a:p>
            <a:r>
              <a:rPr lang="tr-TR" sz="1600" dirty="0" err="1" smtClean="0"/>
              <a:t>technetium</a:t>
            </a:r>
            <a:r>
              <a:rPr lang="tr-TR" sz="1600" dirty="0" smtClean="0"/>
              <a:t>-99m (99mTc)-</a:t>
            </a:r>
            <a:r>
              <a:rPr lang="tr-TR" sz="1600" dirty="0" err="1" smtClean="0"/>
              <a:t>labeled</a:t>
            </a:r>
            <a:r>
              <a:rPr lang="tr-TR" sz="1600" dirty="0" smtClean="0"/>
              <a:t> anti-</a:t>
            </a:r>
            <a:r>
              <a:rPr lang="tr-TR" sz="1600" dirty="0" err="1" smtClean="0"/>
              <a:t>alpha</a:t>
            </a:r>
            <a:r>
              <a:rPr lang="tr-TR" sz="1600" dirty="0" smtClean="0"/>
              <a:t>-</a:t>
            </a:r>
            <a:r>
              <a:rPr lang="tr-TR" sz="1600" dirty="0" err="1" smtClean="0"/>
              <a:t>fetoprotein</a:t>
            </a:r>
            <a:r>
              <a:rPr lang="tr-TR" sz="1600" dirty="0" smtClean="0"/>
              <a:t> (AFP) </a:t>
            </a:r>
            <a:r>
              <a:rPr lang="tr-TR" sz="1600" dirty="0" err="1" smtClean="0"/>
              <a:t>Fab</a:t>
            </a:r>
            <a:r>
              <a:rPr lang="tr-TR" sz="1600" dirty="0" smtClean="0"/>
              <a:t>' </a:t>
            </a:r>
            <a:r>
              <a:rPr lang="tr-TR" sz="1600" dirty="0" err="1" smtClean="0"/>
              <a:t>imaging</a:t>
            </a:r>
            <a:endParaRPr lang="tr-TR" sz="1600" dirty="0"/>
          </a:p>
          <a:p>
            <a:r>
              <a:rPr lang="tr-TR" sz="1600" dirty="0" err="1" smtClean="0"/>
              <a:t>Angiography</a:t>
            </a:r>
            <a:endParaRPr lang="tr-TR" sz="1600" dirty="0" smtClean="0"/>
          </a:p>
          <a:p>
            <a:r>
              <a:rPr lang="en-US" sz="1600" dirty="0" smtClean="0"/>
              <a:t>CT hepatic </a:t>
            </a:r>
            <a:r>
              <a:rPr lang="en-US" sz="1600" dirty="0" err="1" smtClean="0"/>
              <a:t>arteriography</a:t>
            </a:r>
            <a:r>
              <a:rPr lang="en-US" sz="1600" dirty="0" smtClean="0"/>
              <a:t> and arterial </a:t>
            </a:r>
            <a:r>
              <a:rPr lang="en-US" sz="1600" dirty="0" err="1" smtClean="0"/>
              <a:t>portography</a:t>
            </a:r>
            <a:endParaRPr lang="tr-TR" sz="1600" dirty="0" smtClean="0"/>
          </a:p>
          <a:p>
            <a:r>
              <a:rPr lang="tr-TR" sz="1600" dirty="0" smtClean="0"/>
              <a:t>PET </a:t>
            </a:r>
            <a:r>
              <a:rPr lang="tr-TR" sz="1600" dirty="0" err="1" smtClean="0"/>
              <a:t>scanning</a:t>
            </a:r>
            <a:r>
              <a:rPr lang="tr-TR" sz="1600" dirty="0" smtClean="0"/>
              <a:t>:  HCC olanların %55-60 tutulum var. Tanısal amaçlı kullanımı kısıtlı</a:t>
            </a:r>
            <a:endParaRPr lang="tr-TR" sz="1600" dirty="0"/>
          </a:p>
          <a:p>
            <a:endParaRPr lang="tr-TR" sz="1600" dirty="0" smtClean="0"/>
          </a:p>
          <a:p>
            <a:endParaRPr lang="tr-TR" sz="1600" dirty="0" smtClean="0"/>
          </a:p>
          <a:p>
            <a:pPr>
              <a:buNone/>
            </a:pPr>
            <a:endParaRPr lang="tr-TR" sz="1000" dirty="0"/>
          </a:p>
          <a:p>
            <a:pPr>
              <a:buNone/>
            </a:pPr>
            <a:endParaRPr lang="tr-TR" sz="1000" dirty="0"/>
          </a:p>
          <a:p>
            <a:pPr>
              <a:buNone/>
            </a:pPr>
            <a:endParaRPr lang="tr-TR"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z="1600" dirty="0" smtClean="0"/>
              <a:t>HCC </a:t>
            </a:r>
            <a:r>
              <a:rPr lang="tr-TR" sz="1600" dirty="0" err="1" smtClean="0"/>
              <a:t>nin</a:t>
            </a:r>
            <a:r>
              <a:rPr lang="tr-TR" sz="1600" dirty="0" smtClean="0"/>
              <a:t> </a:t>
            </a:r>
            <a:r>
              <a:rPr lang="tr-TR" sz="1600" dirty="0" err="1" smtClean="0"/>
              <a:t>ekstrahepatik</a:t>
            </a:r>
            <a:r>
              <a:rPr lang="tr-TR" sz="1600" dirty="0" smtClean="0"/>
              <a:t> yayılımı en sık akciğer, lenf </a:t>
            </a:r>
            <a:r>
              <a:rPr lang="tr-TR" sz="1600" dirty="0" err="1" smtClean="0"/>
              <a:t>nodları</a:t>
            </a:r>
            <a:r>
              <a:rPr lang="tr-TR" sz="1600" dirty="0" smtClean="0"/>
              <a:t> ve kemikler</a:t>
            </a:r>
          </a:p>
          <a:p>
            <a:endParaRPr lang="tr-TR" sz="1600" dirty="0"/>
          </a:p>
          <a:p>
            <a:pPr>
              <a:buNone/>
            </a:pPr>
            <a:r>
              <a:rPr lang="tr-TR" sz="1000" dirty="0" err="1" smtClean="0">
                <a:hlinkClick r:id="rId2"/>
              </a:rPr>
              <a:t>Koneru</a:t>
            </a:r>
            <a:r>
              <a:rPr lang="tr-TR" sz="1000" dirty="0" smtClean="0">
                <a:hlinkClick r:id="rId2"/>
              </a:rPr>
              <a:t> B, </a:t>
            </a:r>
            <a:r>
              <a:rPr lang="tr-TR" sz="1000" dirty="0" err="1" smtClean="0">
                <a:hlinkClick r:id="rId2"/>
              </a:rPr>
              <a:t>Teperman</a:t>
            </a:r>
            <a:r>
              <a:rPr lang="tr-TR" sz="1000" dirty="0" smtClean="0">
                <a:hlinkClick r:id="rId2"/>
              </a:rPr>
              <a:t> LW, </a:t>
            </a:r>
            <a:r>
              <a:rPr lang="tr-TR" sz="1000" dirty="0" err="1" smtClean="0">
                <a:hlinkClick r:id="rId2"/>
              </a:rPr>
              <a:t>Manzarbeitia</a:t>
            </a:r>
            <a:r>
              <a:rPr lang="tr-TR" sz="1000" dirty="0" smtClean="0">
                <a:hlinkClick r:id="rId2"/>
              </a:rPr>
              <a:t> C, et al. A </a:t>
            </a:r>
            <a:r>
              <a:rPr lang="tr-TR" sz="1000" dirty="0" err="1" smtClean="0">
                <a:hlinkClick r:id="rId2"/>
              </a:rPr>
              <a:t>multicenter</a:t>
            </a:r>
            <a:r>
              <a:rPr lang="tr-TR" sz="1000" dirty="0" smtClean="0">
                <a:hlinkClick r:id="rId2"/>
              </a:rPr>
              <a:t> </a:t>
            </a:r>
            <a:r>
              <a:rPr lang="tr-TR" sz="1000" dirty="0" err="1" smtClean="0">
                <a:hlinkClick r:id="rId2"/>
              </a:rPr>
              <a:t>evaluation</a:t>
            </a:r>
            <a:r>
              <a:rPr lang="tr-TR" sz="1000" dirty="0" smtClean="0">
                <a:hlinkClick r:id="rId2"/>
              </a:rPr>
              <a:t> of </a:t>
            </a:r>
            <a:r>
              <a:rPr lang="tr-TR" sz="1000" dirty="0" err="1" smtClean="0">
                <a:hlinkClick r:id="rId2"/>
              </a:rPr>
              <a:t>utility</a:t>
            </a:r>
            <a:r>
              <a:rPr lang="tr-TR" sz="1000" dirty="0" smtClean="0">
                <a:hlinkClick r:id="rId2"/>
              </a:rPr>
              <a:t> of </a:t>
            </a:r>
            <a:r>
              <a:rPr lang="tr-TR" sz="1000" dirty="0" err="1" smtClean="0">
                <a:hlinkClick r:id="rId2"/>
              </a:rPr>
              <a:t>chest</a:t>
            </a:r>
            <a:r>
              <a:rPr lang="tr-TR" sz="1000" dirty="0" smtClean="0">
                <a:hlinkClick r:id="rId2"/>
              </a:rPr>
              <a:t> </a:t>
            </a:r>
            <a:r>
              <a:rPr lang="tr-TR" sz="1000" dirty="0" err="1" smtClean="0">
                <a:hlinkClick r:id="rId2"/>
              </a:rPr>
              <a:t>computed</a:t>
            </a:r>
            <a:r>
              <a:rPr lang="tr-TR" sz="1000" dirty="0" smtClean="0">
                <a:hlinkClick r:id="rId2"/>
              </a:rPr>
              <a:t> </a:t>
            </a:r>
            <a:r>
              <a:rPr lang="tr-TR" sz="1000" dirty="0" err="1" smtClean="0">
                <a:hlinkClick r:id="rId2"/>
              </a:rPr>
              <a:t>tomography</a:t>
            </a:r>
            <a:r>
              <a:rPr lang="tr-TR" sz="1000" dirty="0" smtClean="0">
                <a:hlinkClick r:id="rId2"/>
              </a:rPr>
              <a:t> </a:t>
            </a:r>
            <a:r>
              <a:rPr lang="tr-TR" sz="1000" dirty="0" err="1" smtClean="0">
                <a:hlinkClick r:id="rId2"/>
              </a:rPr>
              <a:t>and</a:t>
            </a:r>
            <a:r>
              <a:rPr lang="tr-TR" sz="1000" dirty="0" smtClean="0">
                <a:hlinkClick r:id="rId2"/>
              </a:rPr>
              <a:t> bone </a:t>
            </a:r>
            <a:r>
              <a:rPr lang="tr-TR" sz="1000" dirty="0" err="1" smtClean="0">
                <a:hlinkClick r:id="rId2"/>
              </a:rPr>
              <a:t>scans</a:t>
            </a:r>
            <a:r>
              <a:rPr lang="tr-TR" sz="1000" dirty="0" smtClean="0">
                <a:hlinkClick r:id="rId2"/>
              </a:rPr>
              <a:t> in </a:t>
            </a:r>
            <a:r>
              <a:rPr lang="tr-TR" sz="1000" dirty="0" err="1" smtClean="0">
                <a:hlinkClick r:id="rId2"/>
              </a:rPr>
              <a:t>liver</a:t>
            </a:r>
            <a:r>
              <a:rPr lang="tr-TR" sz="1000" dirty="0" smtClean="0">
                <a:hlinkClick r:id="rId2"/>
              </a:rPr>
              <a:t> </a:t>
            </a:r>
            <a:r>
              <a:rPr lang="tr-TR" sz="1000" dirty="0" err="1" smtClean="0">
                <a:hlinkClick r:id="rId2"/>
              </a:rPr>
              <a:t>transplant</a:t>
            </a:r>
            <a:r>
              <a:rPr lang="tr-TR" sz="1000" dirty="0" smtClean="0">
                <a:hlinkClick r:id="rId2"/>
              </a:rPr>
              <a:t> </a:t>
            </a:r>
            <a:r>
              <a:rPr lang="tr-TR" sz="1000" dirty="0" err="1" smtClean="0">
                <a:hlinkClick r:id="rId2"/>
              </a:rPr>
              <a:t>candidates</a:t>
            </a:r>
            <a:r>
              <a:rPr lang="tr-TR" sz="1000" dirty="0" smtClean="0">
                <a:hlinkClick r:id="rId2"/>
              </a:rPr>
              <a:t> </a:t>
            </a:r>
            <a:r>
              <a:rPr lang="tr-TR" sz="1000" dirty="0" err="1" smtClean="0">
                <a:hlinkClick r:id="rId2"/>
              </a:rPr>
              <a:t>with</a:t>
            </a:r>
            <a:r>
              <a:rPr lang="tr-TR" sz="1000" dirty="0" smtClean="0">
                <a:hlinkClick r:id="rId2"/>
              </a:rPr>
              <a:t> </a:t>
            </a:r>
            <a:r>
              <a:rPr lang="tr-TR" sz="1000" dirty="0" err="1" smtClean="0">
                <a:hlinkClick r:id="rId2"/>
              </a:rPr>
              <a:t>stages</a:t>
            </a:r>
            <a:r>
              <a:rPr lang="tr-TR" sz="1000" dirty="0" smtClean="0">
                <a:hlinkClick r:id="rId2"/>
              </a:rPr>
              <a:t> I </a:t>
            </a:r>
            <a:r>
              <a:rPr lang="tr-TR" sz="1000" dirty="0" err="1" smtClean="0">
                <a:hlinkClick r:id="rId2"/>
              </a:rPr>
              <a:t>and</a:t>
            </a:r>
            <a:r>
              <a:rPr lang="tr-TR" sz="1000" dirty="0" smtClean="0">
                <a:hlinkClick r:id="rId2"/>
              </a:rPr>
              <a:t> II </a:t>
            </a:r>
            <a:r>
              <a:rPr lang="tr-TR" sz="1000" dirty="0" err="1" smtClean="0">
                <a:hlinkClick r:id="rId2"/>
              </a:rPr>
              <a:t>hepatoma</a:t>
            </a:r>
            <a:r>
              <a:rPr lang="tr-TR" sz="1000" dirty="0" smtClean="0">
                <a:hlinkClick r:id="rId2"/>
              </a:rPr>
              <a:t>. </a:t>
            </a:r>
            <a:r>
              <a:rPr lang="tr-TR" sz="1000" dirty="0" err="1" smtClean="0">
                <a:hlinkClick r:id="rId2"/>
              </a:rPr>
              <a:t>Ann</a:t>
            </a:r>
            <a:r>
              <a:rPr lang="tr-TR" sz="1000" dirty="0" smtClean="0">
                <a:hlinkClick r:id="rId2"/>
              </a:rPr>
              <a:t> </a:t>
            </a:r>
            <a:r>
              <a:rPr lang="tr-TR" sz="1000" dirty="0" err="1" smtClean="0">
                <a:hlinkClick r:id="rId2"/>
              </a:rPr>
              <a:t>Surg</a:t>
            </a:r>
            <a:r>
              <a:rPr lang="tr-TR" sz="1000" dirty="0" smtClean="0">
                <a:hlinkClick r:id="rId2"/>
              </a:rPr>
              <a:t> 2005; 241:622.</a:t>
            </a:r>
            <a:endParaRPr lang="tr-TR" sz="1000" dirty="0" smtClean="0"/>
          </a:p>
          <a:p>
            <a:pPr>
              <a:buNone/>
            </a:pPr>
            <a:r>
              <a:rPr lang="tr-TR" sz="1000" dirty="0" err="1" smtClean="0">
                <a:hlinkClick r:id="rId3"/>
              </a:rPr>
              <a:t>Sheth</a:t>
            </a:r>
            <a:r>
              <a:rPr lang="tr-TR" sz="1000" dirty="0" smtClean="0">
                <a:hlinkClick r:id="rId3"/>
              </a:rPr>
              <a:t> H, </a:t>
            </a:r>
            <a:r>
              <a:rPr lang="tr-TR" sz="1000" dirty="0" err="1" smtClean="0">
                <a:hlinkClick r:id="rId3"/>
              </a:rPr>
              <a:t>Javed</a:t>
            </a:r>
            <a:r>
              <a:rPr lang="tr-TR" sz="1000" dirty="0" smtClean="0">
                <a:hlinkClick r:id="rId3"/>
              </a:rPr>
              <a:t> SS, </a:t>
            </a:r>
            <a:r>
              <a:rPr lang="tr-TR" sz="1000" dirty="0" err="1" smtClean="0">
                <a:hlinkClick r:id="rId3"/>
              </a:rPr>
              <a:t>Hilson</a:t>
            </a:r>
            <a:r>
              <a:rPr lang="tr-TR" sz="1000" dirty="0" smtClean="0">
                <a:hlinkClick r:id="rId3"/>
              </a:rPr>
              <a:t> AJ, et al. </a:t>
            </a:r>
            <a:r>
              <a:rPr lang="tr-TR" sz="1000" dirty="0" err="1" smtClean="0">
                <a:hlinkClick r:id="rId3"/>
              </a:rPr>
              <a:t>Radioisotope</a:t>
            </a:r>
            <a:r>
              <a:rPr lang="tr-TR" sz="1000" dirty="0" smtClean="0">
                <a:hlinkClick r:id="rId3"/>
              </a:rPr>
              <a:t> bone </a:t>
            </a:r>
            <a:r>
              <a:rPr lang="tr-TR" sz="1000" dirty="0" err="1" smtClean="0">
                <a:hlinkClick r:id="rId3"/>
              </a:rPr>
              <a:t>scans</a:t>
            </a:r>
            <a:r>
              <a:rPr lang="tr-TR" sz="1000" dirty="0" smtClean="0">
                <a:hlinkClick r:id="rId3"/>
              </a:rPr>
              <a:t> in </a:t>
            </a:r>
            <a:r>
              <a:rPr lang="tr-TR" sz="1000" dirty="0" err="1" smtClean="0">
                <a:hlinkClick r:id="rId3"/>
              </a:rPr>
              <a:t>the</a:t>
            </a:r>
            <a:r>
              <a:rPr lang="tr-TR" sz="1000" dirty="0" smtClean="0">
                <a:hlinkClick r:id="rId3"/>
              </a:rPr>
              <a:t> </a:t>
            </a:r>
            <a:r>
              <a:rPr lang="tr-TR" sz="1000" dirty="0" err="1" smtClean="0">
                <a:hlinkClick r:id="rId3"/>
              </a:rPr>
              <a:t>preoperative</a:t>
            </a:r>
            <a:r>
              <a:rPr lang="tr-TR" sz="1000" dirty="0" smtClean="0">
                <a:hlinkClick r:id="rId3"/>
              </a:rPr>
              <a:t> </a:t>
            </a:r>
            <a:r>
              <a:rPr lang="tr-TR" sz="1000" dirty="0" err="1" smtClean="0">
                <a:hlinkClick r:id="rId3"/>
              </a:rPr>
              <a:t>staging</a:t>
            </a:r>
            <a:r>
              <a:rPr lang="tr-TR" sz="1000" dirty="0" smtClean="0">
                <a:hlinkClick r:id="rId3"/>
              </a:rPr>
              <a:t> of </a:t>
            </a:r>
            <a:r>
              <a:rPr lang="tr-TR" sz="1000" dirty="0" err="1" smtClean="0">
                <a:hlinkClick r:id="rId3"/>
              </a:rPr>
              <a:t>hepatopancreatobiliary</a:t>
            </a:r>
            <a:r>
              <a:rPr lang="tr-TR" sz="1000" dirty="0" smtClean="0">
                <a:hlinkClick r:id="rId3"/>
              </a:rPr>
              <a:t> </a:t>
            </a:r>
            <a:r>
              <a:rPr lang="tr-TR" sz="1000" dirty="0" err="1" smtClean="0">
                <a:hlinkClick r:id="rId3"/>
              </a:rPr>
              <a:t>cancer</a:t>
            </a:r>
            <a:r>
              <a:rPr lang="tr-TR" sz="1000" dirty="0" smtClean="0">
                <a:hlinkClick r:id="rId3"/>
              </a:rPr>
              <a:t>. </a:t>
            </a:r>
            <a:r>
              <a:rPr lang="tr-TR" sz="1000" dirty="0" err="1" smtClean="0">
                <a:hlinkClick r:id="rId3"/>
              </a:rPr>
              <a:t>Br</a:t>
            </a:r>
            <a:r>
              <a:rPr lang="tr-TR" sz="1000" dirty="0" smtClean="0">
                <a:hlinkClick r:id="rId3"/>
              </a:rPr>
              <a:t> J </a:t>
            </a:r>
            <a:r>
              <a:rPr lang="tr-TR" sz="1000" dirty="0" err="1" smtClean="0">
                <a:hlinkClick r:id="rId3"/>
              </a:rPr>
              <a:t>Surg</a:t>
            </a:r>
            <a:r>
              <a:rPr lang="tr-TR" sz="1000" dirty="0" smtClean="0">
                <a:hlinkClick r:id="rId3"/>
              </a:rPr>
              <a:t> 2005; 92:203.</a:t>
            </a:r>
            <a:endParaRPr lang="tr-TR" sz="1000" dirty="0" smtClean="0"/>
          </a:p>
          <a:p>
            <a:pPr>
              <a:buNone/>
            </a:pPr>
            <a:endParaRPr lang="tr-TR" sz="1600" dirty="0" smtClean="0"/>
          </a:p>
          <a:p>
            <a:endParaRPr lang="tr-TR" sz="1600" dirty="0" smtClean="0"/>
          </a:p>
          <a:p>
            <a:r>
              <a:rPr lang="tr-TR" sz="1600" dirty="0" smtClean="0"/>
              <a:t>Bu nedenle hastalara </a:t>
            </a:r>
            <a:r>
              <a:rPr lang="tr-TR" sz="1600" dirty="0" err="1" smtClean="0"/>
              <a:t>thoraks</a:t>
            </a:r>
            <a:r>
              <a:rPr lang="tr-TR" sz="1600" dirty="0" smtClean="0"/>
              <a:t> BT ve kemik sintigrafisi yaptırılmalıdır.</a:t>
            </a:r>
          </a:p>
          <a:p>
            <a:pPr>
              <a:buNone/>
            </a:pPr>
            <a:endParaRPr lang="tr-TR" sz="1600" dirty="0" smtClean="0"/>
          </a:p>
          <a:p>
            <a:pPr>
              <a:buNone/>
            </a:pPr>
            <a:r>
              <a:rPr lang="en-US" sz="1000" dirty="0" smtClean="0">
                <a:hlinkClick r:id="rId4"/>
              </a:rPr>
              <a:t>Jin YJ, Lee HC, Lee D, et al. Role of the routine use of chest computed tomography and bone scan in staging workup of </a:t>
            </a:r>
            <a:r>
              <a:rPr lang="en-US" sz="1000" dirty="0" err="1" smtClean="0">
                <a:hlinkClick r:id="rId4"/>
              </a:rPr>
              <a:t>hepatocellular</a:t>
            </a:r>
            <a:r>
              <a:rPr lang="en-US" sz="1000" dirty="0" smtClean="0">
                <a:hlinkClick r:id="rId4"/>
              </a:rPr>
              <a:t> carcinoma. J </a:t>
            </a:r>
            <a:r>
              <a:rPr lang="en-US" sz="1000" dirty="0" err="1" smtClean="0">
                <a:hlinkClick r:id="rId4"/>
              </a:rPr>
              <a:t>Hepatol</a:t>
            </a:r>
            <a:r>
              <a:rPr lang="en-US" sz="1000" dirty="0" smtClean="0">
                <a:hlinkClick r:id="rId4"/>
              </a:rPr>
              <a:t> 2012; 56:1324.</a:t>
            </a:r>
            <a:endParaRPr lang="tr-TR" sz="1000" dirty="0" smtClean="0"/>
          </a:p>
          <a:p>
            <a:endParaRPr lang="tr-TR" dirty="0"/>
          </a:p>
          <a:p>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510334"/>
          </a:xfrm>
        </p:spPr>
        <p:txBody>
          <a:bodyPr/>
          <a:lstStyle/>
          <a:p>
            <a:r>
              <a:rPr lang="tr-TR" sz="2400" dirty="0" smtClean="0"/>
              <a:t>Biyopsi</a:t>
            </a:r>
            <a:endParaRPr lang="tr-TR" dirty="0"/>
          </a:p>
        </p:txBody>
      </p:sp>
      <p:sp>
        <p:nvSpPr>
          <p:cNvPr id="3" name="2 İçerik Yer Tutucusu"/>
          <p:cNvSpPr>
            <a:spLocks noGrp="1"/>
          </p:cNvSpPr>
          <p:nvPr>
            <p:ph idx="1"/>
          </p:nvPr>
        </p:nvSpPr>
        <p:spPr/>
        <p:txBody>
          <a:bodyPr/>
          <a:lstStyle/>
          <a:p>
            <a:pPr>
              <a:buNone/>
            </a:pPr>
            <a:r>
              <a:rPr lang="tr-TR" sz="1600" dirty="0" smtClean="0"/>
              <a:t>Tanının konulamadığı ve tedavinin etkileneceği olgularda</a:t>
            </a:r>
          </a:p>
          <a:p>
            <a:r>
              <a:rPr lang="tr-TR" sz="1600" dirty="0" smtClean="0"/>
              <a:t>İİAB</a:t>
            </a:r>
          </a:p>
          <a:p>
            <a:r>
              <a:rPr lang="tr-TR" sz="1600" dirty="0" err="1" smtClean="0"/>
              <a:t>Tru</a:t>
            </a:r>
            <a:r>
              <a:rPr lang="tr-TR" sz="1600" dirty="0" smtClean="0"/>
              <a:t>-</a:t>
            </a:r>
            <a:r>
              <a:rPr lang="tr-TR" sz="1600" dirty="0" err="1" smtClean="0"/>
              <a:t>cut</a:t>
            </a:r>
            <a:r>
              <a:rPr lang="tr-TR" sz="1600" dirty="0" smtClean="0"/>
              <a:t> biyopsi</a:t>
            </a:r>
            <a:endParaRPr lang="tr-TR"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510334"/>
          </a:xfrm>
        </p:spPr>
        <p:txBody>
          <a:bodyPr>
            <a:normAutofit fontScale="90000"/>
          </a:bodyPr>
          <a:lstStyle/>
          <a:p>
            <a:r>
              <a:rPr lang="tr-TR" sz="3200" dirty="0" err="1"/>
              <a:t>E</a:t>
            </a:r>
            <a:r>
              <a:rPr lang="tr-TR" sz="3200" dirty="0" err="1" smtClean="0"/>
              <a:t>vreleme</a:t>
            </a:r>
            <a:endParaRPr lang="tr-TR" sz="3200" dirty="0"/>
          </a:p>
        </p:txBody>
      </p:sp>
      <p:sp>
        <p:nvSpPr>
          <p:cNvPr id="3" name="2 İçerik Yer Tutucusu"/>
          <p:cNvSpPr>
            <a:spLocks noGrp="1"/>
          </p:cNvSpPr>
          <p:nvPr>
            <p:ph idx="1"/>
          </p:nvPr>
        </p:nvSpPr>
        <p:spPr>
          <a:xfrm>
            <a:off x="457200" y="1285860"/>
            <a:ext cx="8229600" cy="5038740"/>
          </a:xfrm>
        </p:spPr>
        <p:txBody>
          <a:bodyPr>
            <a:normAutofit/>
          </a:bodyPr>
          <a:lstStyle/>
          <a:p>
            <a:pPr>
              <a:buNone/>
            </a:pPr>
            <a:r>
              <a:rPr lang="tr-TR" sz="1800" dirty="0" smtClean="0"/>
              <a:t>E</a:t>
            </a:r>
            <a:r>
              <a:rPr lang="tr-TR" sz="1800" dirty="0" smtClean="0"/>
              <a:t>n </a:t>
            </a:r>
            <a:r>
              <a:rPr lang="tr-TR" sz="1800" dirty="0" smtClean="0"/>
              <a:t>sık kullanılan </a:t>
            </a:r>
            <a:r>
              <a:rPr lang="tr-TR" sz="1800" dirty="0" err="1" smtClean="0"/>
              <a:t>skorlama</a:t>
            </a:r>
            <a:r>
              <a:rPr lang="tr-TR" sz="1800" dirty="0" smtClean="0"/>
              <a:t> sistemleri: </a:t>
            </a:r>
          </a:p>
          <a:p>
            <a:r>
              <a:rPr lang="nl-NL" sz="1800" dirty="0" smtClean="0"/>
              <a:t>Tumor, node, metastasis (TNM) </a:t>
            </a:r>
            <a:r>
              <a:rPr lang="tr-TR" sz="1800" dirty="0" smtClean="0"/>
              <a:t>: 5 yıllık </a:t>
            </a:r>
            <a:r>
              <a:rPr lang="tr-TR" sz="1800" dirty="0" err="1" smtClean="0"/>
              <a:t>survi</a:t>
            </a:r>
            <a:r>
              <a:rPr lang="tr-TR" sz="1800" dirty="0"/>
              <a:t> </a:t>
            </a:r>
            <a:r>
              <a:rPr lang="tr-TR" sz="1800" dirty="0" smtClean="0"/>
              <a:t>evre I %55, evre II %36, evre III %16</a:t>
            </a:r>
          </a:p>
          <a:p>
            <a:r>
              <a:rPr lang="tr-TR" sz="1800" dirty="0" err="1" smtClean="0"/>
              <a:t>Okuda</a:t>
            </a:r>
            <a:r>
              <a:rPr lang="tr-TR" sz="1800" dirty="0" smtClean="0"/>
              <a:t> </a:t>
            </a:r>
            <a:r>
              <a:rPr lang="tr-TR" sz="1800" dirty="0" err="1" smtClean="0"/>
              <a:t>system</a:t>
            </a:r>
            <a:r>
              <a:rPr lang="tr-TR" sz="1800" dirty="0" smtClean="0"/>
              <a:t>:</a:t>
            </a:r>
          </a:p>
          <a:p>
            <a:r>
              <a:rPr lang="tr-TR" sz="1800" dirty="0" smtClean="0"/>
              <a:t>CLIP </a:t>
            </a:r>
            <a:r>
              <a:rPr lang="tr-TR" sz="1800" dirty="0" err="1" smtClean="0"/>
              <a:t>score</a:t>
            </a:r>
            <a:r>
              <a:rPr lang="tr-TR" sz="1800" dirty="0" smtClean="0"/>
              <a:t>:</a:t>
            </a:r>
          </a:p>
          <a:p>
            <a:r>
              <a:rPr lang="tr-TR" sz="1800" dirty="0" err="1" smtClean="0"/>
              <a:t>The</a:t>
            </a:r>
            <a:r>
              <a:rPr lang="tr-TR" sz="1800" dirty="0" smtClean="0"/>
              <a:t> </a:t>
            </a:r>
            <a:r>
              <a:rPr lang="tr-TR" sz="1800" dirty="0" err="1" smtClean="0"/>
              <a:t>Barcelona</a:t>
            </a:r>
            <a:r>
              <a:rPr lang="tr-TR" sz="1800" dirty="0" smtClean="0"/>
              <a:t> </a:t>
            </a:r>
            <a:r>
              <a:rPr lang="tr-TR" sz="1800" dirty="0" err="1" smtClean="0"/>
              <a:t>staging</a:t>
            </a:r>
            <a:endParaRPr lang="tr-TR" sz="1800" dirty="0" smtClean="0"/>
          </a:p>
          <a:p>
            <a:r>
              <a:rPr lang="tr-TR" sz="1800" dirty="0" smtClean="0"/>
              <a:t>ALBI </a:t>
            </a:r>
            <a:r>
              <a:rPr lang="tr-TR" sz="1800" dirty="0" err="1" smtClean="0"/>
              <a:t>score</a:t>
            </a:r>
            <a:r>
              <a:rPr lang="tr-TR" sz="1800" dirty="0" smtClean="0"/>
              <a:t> : </a:t>
            </a:r>
            <a:r>
              <a:rPr lang="tr-TR" sz="1800" dirty="0" err="1" smtClean="0"/>
              <a:t>albumin</a:t>
            </a:r>
            <a:r>
              <a:rPr lang="tr-TR" sz="1800" dirty="0" smtClean="0"/>
              <a:t> ve </a:t>
            </a:r>
            <a:r>
              <a:rPr lang="tr-TR" sz="1800" dirty="0" err="1" smtClean="0"/>
              <a:t>bilirubin</a:t>
            </a:r>
            <a:r>
              <a:rPr lang="tr-TR" sz="1800" dirty="0" smtClean="0"/>
              <a:t> düzeyleri ile </a:t>
            </a:r>
            <a:r>
              <a:rPr lang="tr-TR" sz="1800" dirty="0" err="1" smtClean="0"/>
              <a:t>evreleme</a:t>
            </a:r>
            <a:r>
              <a:rPr lang="tr-TR" sz="1800" dirty="0" smtClean="0"/>
              <a:t> </a:t>
            </a:r>
            <a:r>
              <a:rPr lang="tr-TR" sz="1800" dirty="0" err="1" smtClean="0"/>
              <a:t>child</a:t>
            </a:r>
            <a:r>
              <a:rPr lang="tr-TR" sz="1800" dirty="0" smtClean="0"/>
              <a:t> </a:t>
            </a:r>
            <a:r>
              <a:rPr lang="tr-TR" sz="1800" dirty="0" err="1" smtClean="0"/>
              <a:t>skorlamasına</a:t>
            </a:r>
            <a:r>
              <a:rPr lang="tr-TR" sz="1800" dirty="0" smtClean="0"/>
              <a:t> alternatif olarak geliştirilmiştir.</a:t>
            </a:r>
            <a:endParaRPr lang="tr-TR" sz="1800" dirty="0"/>
          </a:p>
          <a:p>
            <a:endParaRPr lang="tr-TR" sz="1800" dirty="0" smtClean="0"/>
          </a:p>
          <a:p>
            <a:pPr>
              <a:buNone/>
            </a:pPr>
            <a:r>
              <a:rPr lang="tr-TR" sz="1800" dirty="0" smtClean="0"/>
              <a:t>	</a:t>
            </a:r>
            <a:r>
              <a:rPr lang="en-US" sz="1800" dirty="0" smtClean="0"/>
              <a:t>American </a:t>
            </a:r>
            <a:r>
              <a:rPr lang="en-US" sz="1800" dirty="0" err="1" smtClean="0"/>
              <a:t>Hepato</a:t>
            </a:r>
            <a:r>
              <a:rPr lang="en-US" sz="1800" dirty="0" smtClean="0"/>
              <a:t> </a:t>
            </a:r>
            <a:r>
              <a:rPr lang="en-US" sz="1800" dirty="0" err="1" smtClean="0"/>
              <a:t>Pancreato</a:t>
            </a:r>
            <a:r>
              <a:rPr lang="en-US" sz="1800" dirty="0" smtClean="0"/>
              <a:t> </a:t>
            </a:r>
            <a:r>
              <a:rPr lang="en-US" sz="1800" dirty="0" err="1" smtClean="0"/>
              <a:t>Biliary</a:t>
            </a:r>
            <a:r>
              <a:rPr lang="en-US" sz="1800" dirty="0" smtClean="0"/>
              <a:t> Association (updated in 2010) </a:t>
            </a:r>
            <a:r>
              <a:rPr lang="tr-TR" sz="1800" dirty="0" smtClean="0"/>
              <a:t> önerisi, rezeksiyon veya karaciğer nakli adayı olanlarda TNM sınıflamasının kullanılması, ileri HCC olan olgularda veya cerrahi adayı olmayan olgularda BCLC  sınıflamasının kullanılmasıdır. </a:t>
            </a:r>
          </a:p>
          <a:p>
            <a:pPr>
              <a:buNone/>
            </a:pPr>
            <a:r>
              <a:rPr lang="tr-TR" sz="1800" dirty="0" err="1" smtClean="0">
                <a:hlinkClick r:id="rId2"/>
              </a:rPr>
              <a:t>Vauthey</a:t>
            </a:r>
            <a:r>
              <a:rPr lang="tr-TR" sz="1800" dirty="0" smtClean="0">
                <a:hlinkClick r:id="rId2"/>
              </a:rPr>
              <a:t> JN, </a:t>
            </a:r>
            <a:r>
              <a:rPr lang="tr-TR" sz="1800" dirty="0" err="1" smtClean="0">
                <a:hlinkClick r:id="rId2"/>
              </a:rPr>
              <a:t>Dixon</a:t>
            </a:r>
            <a:r>
              <a:rPr lang="tr-TR" sz="1800" dirty="0" smtClean="0">
                <a:hlinkClick r:id="rId2"/>
              </a:rPr>
              <a:t> E, Abdalla EK, et al. </a:t>
            </a:r>
            <a:r>
              <a:rPr lang="tr-TR" sz="1800" dirty="0" err="1" smtClean="0">
                <a:hlinkClick r:id="rId2"/>
              </a:rPr>
              <a:t>Pretreatment</a:t>
            </a:r>
            <a:r>
              <a:rPr lang="tr-TR" sz="1800" dirty="0" smtClean="0">
                <a:hlinkClick r:id="rId2"/>
              </a:rPr>
              <a:t> </a:t>
            </a:r>
            <a:r>
              <a:rPr lang="tr-TR" sz="1800" dirty="0" err="1" smtClean="0">
                <a:hlinkClick r:id="rId2"/>
              </a:rPr>
              <a:t>assessment</a:t>
            </a:r>
            <a:r>
              <a:rPr lang="tr-TR" sz="1800" dirty="0" smtClean="0">
                <a:hlinkClick r:id="rId2"/>
              </a:rPr>
              <a:t> of </a:t>
            </a:r>
            <a:r>
              <a:rPr lang="tr-TR" sz="1800" dirty="0" err="1" smtClean="0">
                <a:hlinkClick r:id="rId2"/>
              </a:rPr>
              <a:t>hepatocellular</a:t>
            </a:r>
            <a:r>
              <a:rPr lang="tr-TR" sz="1800" dirty="0" smtClean="0">
                <a:hlinkClick r:id="rId2"/>
              </a:rPr>
              <a:t> </a:t>
            </a:r>
            <a:r>
              <a:rPr lang="tr-TR" sz="1800" dirty="0" err="1" smtClean="0">
                <a:hlinkClick r:id="rId2"/>
              </a:rPr>
              <a:t>carcinoma</a:t>
            </a:r>
            <a:r>
              <a:rPr lang="tr-TR" sz="1800" dirty="0" smtClean="0">
                <a:hlinkClick r:id="rId2"/>
              </a:rPr>
              <a:t>: </a:t>
            </a:r>
            <a:r>
              <a:rPr lang="tr-TR" sz="1800" dirty="0" err="1" smtClean="0">
                <a:hlinkClick r:id="rId2"/>
              </a:rPr>
              <a:t>expert</a:t>
            </a:r>
            <a:r>
              <a:rPr lang="tr-TR" sz="1800" dirty="0" smtClean="0">
                <a:hlinkClick r:id="rId2"/>
              </a:rPr>
              <a:t> </a:t>
            </a:r>
            <a:r>
              <a:rPr lang="tr-TR" sz="1800" dirty="0" err="1" smtClean="0">
                <a:hlinkClick r:id="rId2"/>
              </a:rPr>
              <a:t>consensus</a:t>
            </a:r>
            <a:r>
              <a:rPr lang="tr-TR" sz="1800" dirty="0" smtClean="0">
                <a:hlinkClick r:id="rId2"/>
              </a:rPr>
              <a:t> </a:t>
            </a:r>
            <a:r>
              <a:rPr lang="tr-TR" sz="1800" dirty="0" err="1" smtClean="0">
                <a:hlinkClick r:id="rId2"/>
              </a:rPr>
              <a:t>statement</a:t>
            </a:r>
            <a:r>
              <a:rPr lang="tr-TR" sz="1800" dirty="0" smtClean="0">
                <a:hlinkClick r:id="rId2"/>
              </a:rPr>
              <a:t>. HPB (Oxford) 2010; 12:289.</a:t>
            </a:r>
            <a:endParaRPr lang="tr-TR"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tr-TR" sz="2000" dirty="0" smtClean="0"/>
          </a:p>
        </p:txBody>
      </p:sp>
      <p:sp>
        <p:nvSpPr>
          <p:cNvPr id="2051" name="Rectangle 3"/>
          <p:cNvSpPr>
            <a:spLocks noGrp="1" noChangeArrowheads="1"/>
          </p:cNvSpPr>
          <p:nvPr>
            <p:ph idx="1"/>
          </p:nvPr>
        </p:nvSpPr>
        <p:spPr>
          <a:ln>
            <a:solidFill>
              <a:srgbClr val="00FFCC"/>
            </a:solidFill>
          </a:ln>
        </p:spPr>
        <p:txBody>
          <a:bodyPr>
            <a:normAutofit/>
          </a:bodyPr>
          <a:lstStyle/>
          <a:p>
            <a:pPr eaLnBrk="1" hangingPunct="1">
              <a:lnSpc>
                <a:spcPct val="140000"/>
              </a:lnSpc>
            </a:pPr>
            <a:endParaRPr lang="tr-TR" sz="2000" dirty="0" smtClean="0"/>
          </a:p>
          <a:p>
            <a:pPr eaLnBrk="1" hangingPunct="1">
              <a:lnSpc>
                <a:spcPct val="140000"/>
              </a:lnSpc>
              <a:buFontTx/>
              <a:buNone/>
            </a:pPr>
            <a:r>
              <a:rPr lang="tr-TR" sz="2400" b="1" dirty="0" smtClean="0"/>
              <a:t>Karaciğer tümörleri</a:t>
            </a:r>
            <a:r>
              <a:rPr lang="tr-TR" sz="2000" dirty="0" smtClean="0"/>
              <a:t> </a:t>
            </a:r>
            <a:r>
              <a:rPr lang="en-US" sz="2000" dirty="0" smtClean="0"/>
              <a:t>                               SELİM </a:t>
            </a:r>
            <a:r>
              <a:rPr lang="tr-TR" sz="2400" dirty="0" smtClean="0">
                <a:solidFill>
                  <a:srgbClr val="FFFFCC"/>
                </a:solidFill>
              </a:rPr>
              <a:t>Seli</a:t>
            </a:r>
            <a:r>
              <a:rPr lang="en-US" sz="2400" dirty="0" smtClean="0">
                <a:solidFill>
                  <a:srgbClr val="FFFFCC"/>
                </a:solidFill>
              </a:rPr>
              <a:t>bb</a:t>
            </a:r>
            <a:endParaRPr lang="tr-TR" sz="2400" dirty="0" smtClean="0">
              <a:solidFill>
                <a:srgbClr val="FFFFCC"/>
              </a:solidFill>
            </a:endParaRPr>
          </a:p>
          <a:p>
            <a:pPr eaLnBrk="1" hangingPunct="1">
              <a:lnSpc>
                <a:spcPct val="140000"/>
              </a:lnSpc>
              <a:buFontTx/>
              <a:buNone/>
            </a:pPr>
            <a:endParaRPr lang="tr-TR" sz="2400" dirty="0" smtClean="0">
              <a:solidFill>
                <a:srgbClr val="FFFFCC"/>
              </a:solidFill>
            </a:endParaRPr>
          </a:p>
          <a:p>
            <a:pPr eaLnBrk="1" hangingPunct="1">
              <a:lnSpc>
                <a:spcPct val="140000"/>
              </a:lnSpc>
              <a:buFontTx/>
              <a:buNone/>
            </a:pPr>
            <a:r>
              <a:rPr lang="tr-TR" sz="2400" dirty="0" smtClean="0">
                <a:solidFill>
                  <a:srgbClr val="FFFFCC"/>
                </a:solidFill>
              </a:rPr>
              <a:t>             </a:t>
            </a:r>
          </a:p>
          <a:p>
            <a:pPr>
              <a:lnSpc>
                <a:spcPct val="140000"/>
              </a:lnSpc>
              <a:buNone/>
            </a:pPr>
            <a:r>
              <a:rPr lang="tr-TR" sz="2400" dirty="0" smtClean="0">
                <a:solidFill>
                  <a:srgbClr val="FFFFCC"/>
                </a:solidFill>
              </a:rPr>
              <a:t>                                 </a:t>
            </a:r>
            <a:r>
              <a:rPr lang="en-US" sz="2400" dirty="0" err="1" smtClean="0">
                <a:solidFill>
                  <a:srgbClr val="FFFFCC"/>
                </a:solidFill>
              </a:rPr>
              <a:t>hab</a:t>
            </a:r>
            <a:r>
              <a:rPr lang="en-US" sz="2400" dirty="0" smtClean="0"/>
              <a:t> HABİS                 </a:t>
            </a:r>
            <a:r>
              <a:rPr lang="en-US" sz="2400" dirty="0" err="1" smtClean="0">
                <a:solidFill>
                  <a:srgbClr val="FFFFCC"/>
                </a:solidFill>
              </a:rPr>
              <a:t>i</a:t>
            </a:r>
            <a:r>
              <a:rPr lang="tr-TR" sz="2400" dirty="0" smtClean="0"/>
              <a:t>Primer</a:t>
            </a:r>
          </a:p>
          <a:p>
            <a:pPr eaLnBrk="1" hangingPunct="1">
              <a:lnSpc>
                <a:spcPct val="140000"/>
              </a:lnSpc>
              <a:buFontTx/>
              <a:buNone/>
            </a:pPr>
            <a:endParaRPr lang="tr-TR" sz="2400" dirty="0" smtClean="0"/>
          </a:p>
          <a:p>
            <a:pPr eaLnBrk="1" hangingPunct="1">
              <a:lnSpc>
                <a:spcPct val="140000"/>
              </a:lnSpc>
              <a:buFontTx/>
              <a:buNone/>
            </a:pPr>
            <a:r>
              <a:rPr lang="tr-TR" sz="2400" dirty="0" smtClean="0"/>
              <a:t>                                                      Sekonder (metastatik)</a:t>
            </a:r>
          </a:p>
        </p:txBody>
      </p:sp>
      <p:sp>
        <p:nvSpPr>
          <p:cNvPr id="2052" name="AutoShape 4"/>
          <p:cNvSpPr>
            <a:spLocks noChangeArrowheads="1"/>
          </p:cNvSpPr>
          <p:nvPr/>
        </p:nvSpPr>
        <p:spPr bwMode="auto">
          <a:xfrm>
            <a:off x="3595688" y="2362200"/>
            <a:ext cx="976312" cy="152400"/>
          </a:xfrm>
          <a:prstGeom prst="rightArrow">
            <a:avLst>
              <a:gd name="adj1" fmla="val 50000"/>
              <a:gd name="adj2" fmla="val 160156"/>
            </a:avLst>
          </a:prstGeom>
          <a:solidFill>
            <a:schemeClr val="accent1"/>
          </a:solidFill>
          <a:ln w="9525">
            <a:solidFill>
              <a:schemeClr val="tx1"/>
            </a:solidFill>
            <a:miter lim="800000"/>
            <a:headEnd/>
            <a:tailEnd/>
          </a:ln>
        </p:spPr>
        <p:txBody>
          <a:bodyPr wrap="none" anchor="ctr"/>
          <a:lstStyle/>
          <a:p>
            <a:pPr algn="ctr"/>
            <a:r>
              <a:rPr lang="tr-TR"/>
              <a:t> </a:t>
            </a:r>
          </a:p>
        </p:txBody>
      </p:sp>
      <p:sp>
        <p:nvSpPr>
          <p:cNvPr id="2053" name="AutoShape 5"/>
          <p:cNvSpPr>
            <a:spLocks noChangeArrowheads="1"/>
          </p:cNvSpPr>
          <p:nvPr/>
        </p:nvSpPr>
        <p:spPr bwMode="auto">
          <a:xfrm rot="2457194">
            <a:off x="2514600" y="3276600"/>
            <a:ext cx="976313" cy="152400"/>
          </a:xfrm>
          <a:prstGeom prst="rightArrow">
            <a:avLst>
              <a:gd name="adj1" fmla="val 50000"/>
              <a:gd name="adj2" fmla="val 160156"/>
            </a:avLst>
          </a:prstGeom>
          <a:solidFill>
            <a:schemeClr val="accent1"/>
          </a:solidFill>
          <a:ln w="9525">
            <a:solidFill>
              <a:schemeClr val="tx1"/>
            </a:solidFill>
            <a:miter lim="800000"/>
            <a:headEnd/>
            <a:tailEnd/>
          </a:ln>
        </p:spPr>
        <p:txBody>
          <a:bodyPr wrap="none" anchor="ctr"/>
          <a:lstStyle/>
          <a:p>
            <a:endParaRPr lang="tr-TR"/>
          </a:p>
        </p:txBody>
      </p:sp>
      <p:sp>
        <p:nvSpPr>
          <p:cNvPr id="2054" name="AutoShape 7"/>
          <p:cNvSpPr>
            <a:spLocks noChangeArrowheads="1"/>
          </p:cNvSpPr>
          <p:nvPr/>
        </p:nvSpPr>
        <p:spPr bwMode="auto">
          <a:xfrm rot="2526605">
            <a:off x="4170363" y="4814888"/>
            <a:ext cx="642937" cy="158750"/>
          </a:xfrm>
          <a:prstGeom prst="rightArrow">
            <a:avLst>
              <a:gd name="adj1" fmla="val 50000"/>
              <a:gd name="adj2" fmla="val 101250"/>
            </a:avLst>
          </a:prstGeom>
          <a:solidFill>
            <a:schemeClr val="accent1"/>
          </a:solidFill>
          <a:ln w="9525">
            <a:solidFill>
              <a:schemeClr val="tx1"/>
            </a:solidFill>
            <a:miter lim="800000"/>
            <a:headEnd/>
            <a:tailEnd/>
          </a:ln>
        </p:spPr>
        <p:txBody>
          <a:bodyPr wrap="none" anchor="ctr"/>
          <a:lstStyle/>
          <a:p>
            <a:endParaRPr lang="tr-TR"/>
          </a:p>
        </p:txBody>
      </p:sp>
      <p:sp>
        <p:nvSpPr>
          <p:cNvPr id="2055" name="AutoShape 8"/>
          <p:cNvSpPr>
            <a:spLocks noChangeArrowheads="1"/>
          </p:cNvSpPr>
          <p:nvPr/>
        </p:nvSpPr>
        <p:spPr bwMode="auto">
          <a:xfrm rot="21829">
            <a:off x="4235450" y="4114800"/>
            <a:ext cx="671513" cy="152400"/>
          </a:xfrm>
          <a:prstGeom prst="rightArrow">
            <a:avLst>
              <a:gd name="adj1" fmla="val 50000"/>
              <a:gd name="adj2" fmla="val 110156"/>
            </a:avLst>
          </a:prstGeom>
          <a:solidFill>
            <a:schemeClr val="accent1"/>
          </a:solidFill>
          <a:ln w="9525">
            <a:solidFill>
              <a:schemeClr val="tx1"/>
            </a:solidFill>
            <a:miter lim="800000"/>
            <a:headEnd/>
            <a:tailEnd/>
          </a:ln>
        </p:spPr>
        <p:txBody>
          <a:bodyPr wrap="none" anchor="ctr"/>
          <a:lstStyle/>
          <a:p>
            <a:endParaRPr lang="tr-T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642942"/>
          </a:xfrm>
        </p:spPr>
        <p:txBody>
          <a:bodyPr>
            <a:normAutofit fontScale="90000"/>
          </a:bodyPr>
          <a:lstStyle/>
          <a:p>
            <a:r>
              <a:rPr lang="tr-TR" dirty="0" smtClean="0"/>
              <a:t>TNM</a:t>
            </a:r>
            <a:endParaRPr lang="tr-TR" dirty="0"/>
          </a:p>
        </p:txBody>
      </p:sp>
      <p:pic>
        <p:nvPicPr>
          <p:cNvPr id="4" name="Picture 2"/>
          <p:cNvPicPr>
            <a:picLocks noGrp="1" noChangeAspect="1" noChangeArrowheads="1"/>
          </p:cNvPicPr>
          <p:nvPr>
            <p:ph idx="1"/>
          </p:nvPr>
        </p:nvPicPr>
        <p:blipFill>
          <a:blip r:embed="rId2"/>
          <a:srcRect/>
          <a:stretch>
            <a:fillRect/>
          </a:stretch>
        </p:blipFill>
        <p:spPr bwMode="auto">
          <a:xfrm>
            <a:off x="857224" y="785794"/>
            <a:ext cx="7000924" cy="58579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8229600" cy="785818"/>
          </a:xfrm>
        </p:spPr>
        <p:txBody>
          <a:bodyPr>
            <a:normAutofit fontScale="90000"/>
          </a:bodyPr>
          <a:lstStyle/>
          <a:p>
            <a:r>
              <a:rPr lang="tr-TR" dirty="0" err="1" smtClean="0"/>
              <a:t>O</a:t>
            </a:r>
            <a:r>
              <a:rPr lang="tr-TR" dirty="0" err="1" smtClean="0"/>
              <a:t>kuda</a:t>
            </a:r>
            <a:endParaRPr lang="tr-TR" dirty="0"/>
          </a:p>
        </p:txBody>
      </p:sp>
      <p:pic>
        <p:nvPicPr>
          <p:cNvPr id="4" name="Picture 2"/>
          <p:cNvPicPr>
            <a:picLocks noGrp="1" noChangeAspect="1" noChangeArrowheads="1"/>
          </p:cNvPicPr>
          <p:nvPr>
            <p:ph idx="1"/>
          </p:nvPr>
        </p:nvPicPr>
        <p:blipFill>
          <a:blip r:embed="rId2"/>
          <a:srcRect/>
          <a:stretch>
            <a:fillRect/>
          </a:stretch>
        </p:blipFill>
        <p:spPr bwMode="auto">
          <a:xfrm>
            <a:off x="1928794" y="1036944"/>
            <a:ext cx="5072097" cy="542332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8229600" cy="571504"/>
          </a:xfrm>
        </p:spPr>
        <p:txBody>
          <a:bodyPr>
            <a:normAutofit fontScale="90000"/>
          </a:bodyPr>
          <a:lstStyle/>
          <a:p>
            <a:r>
              <a:rPr lang="tr-TR" dirty="0" err="1" smtClean="0"/>
              <a:t>Clip</a:t>
            </a:r>
            <a:r>
              <a:rPr lang="tr-TR" dirty="0" smtClean="0"/>
              <a:t> skor</a:t>
            </a:r>
            <a:endParaRPr lang="tr-TR" dirty="0"/>
          </a:p>
        </p:txBody>
      </p:sp>
      <p:pic>
        <p:nvPicPr>
          <p:cNvPr id="4" name="Picture 2"/>
          <p:cNvPicPr>
            <a:picLocks noGrp="1" noChangeAspect="1" noChangeArrowheads="1"/>
          </p:cNvPicPr>
          <p:nvPr>
            <p:ph idx="1"/>
          </p:nvPr>
        </p:nvPicPr>
        <p:blipFill>
          <a:blip r:embed="rId2"/>
          <a:srcRect/>
          <a:stretch>
            <a:fillRect/>
          </a:stretch>
        </p:blipFill>
        <p:spPr bwMode="auto">
          <a:xfrm>
            <a:off x="1142976" y="857232"/>
            <a:ext cx="6357982" cy="57150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14290"/>
            <a:ext cx="8229600" cy="500066"/>
          </a:xfrm>
        </p:spPr>
        <p:txBody>
          <a:bodyPr>
            <a:normAutofit fontScale="90000"/>
          </a:bodyPr>
          <a:lstStyle/>
          <a:p>
            <a:endParaRPr lang="tr-TR" dirty="0"/>
          </a:p>
        </p:txBody>
      </p:sp>
      <p:pic>
        <p:nvPicPr>
          <p:cNvPr id="4" name="3 İçerik Yer Tutucusu" descr="slide_8.jpg"/>
          <p:cNvPicPr>
            <a:picLocks noGrp="1" noChangeAspect="1"/>
          </p:cNvPicPr>
          <p:nvPr>
            <p:ph idx="1"/>
          </p:nvPr>
        </p:nvPicPr>
        <p:blipFill>
          <a:blip r:embed="rId2"/>
          <a:stretch>
            <a:fillRect/>
          </a:stretch>
        </p:blipFill>
        <p:spPr>
          <a:xfrm>
            <a:off x="714348" y="357166"/>
            <a:ext cx="7572428" cy="612580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Focal_liver_lesion_algo.gif"/>
          <p:cNvPicPr>
            <a:picLocks noGrp="1" noChangeAspect="1"/>
          </p:cNvPicPr>
          <p:nvPr>
            <p:ph idx="1"/>
          </p:nvPr>
        </p:nvPicPr>
        <p:blipFill>
          <a:blip r:embed="rId2"/>
          <a:stretch>
            <a:fillRect/>
          </a:stretch>
        </p:blipFill>
        <p:spPr>
          <a:xfrm>
            <a:off x="428596" y="174230"/>
            <a:ext cx="8072493" cy="639804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8229600" cy="642942"/>
          </a:xfrm>
        </p:spPr>
        <p:txBody>
          <a:bodyPr>
            <a:normAutofit fontScale="90000"/>
          </a:bodyPr>
          <a:lstStyle/>
          <a:p>
            <a:r>
              <a:rPr lang="tr-TR" dirty="0" smtClean="0"/>
              <a:t>Tedavi</a:t>
            </a:r>
            <a:endParaRPr lang="tr-TR" dirty="0"/>
          </a:p>
        </p:txBody>
      </p:sp>
      <p:sp>
        <p:nvSpPr>
          <p:cNvPr id="3" name="2 İçerik Yer Tutucusu"/>
          <p:cNvSpPr>
            <a:spLocks noGrp="1"/>
          </p:cNvSpPr>
          <p:nvPr>
            <p:ph idx="1"/>
          </p:nvPr>
        </p:nvSpPr>
        <p:spPr>
          <a:xfrm>
            <a:off x="500034" y="1071546"/>
            <a:ext cx="8229600" cy="5500726"/>
          </a:xfrm>
        </p:spPr>
        <p:txBody>
          <a:bodyPr>
            <a:normAutofit lnSpcReduction="10000"/>
          </a:bodyPr>
          <a:lstStyle/>
          <a:p>
            <a:r>
              <a:rPr lang="tr-TR" b="1" dirty="0" smtClean="0"/>
              <a:t>Rezeksiyon </a:t>
            </a:r>
          </a:p>
          <a:p>
            <a:r>
              <a:rPr lang="tr-TR" b="1" dirty="0" smtClean="0"/>
              <a:t>Karaciğer nakli </a:t>
            </a:r>
          </a:p>
          <a:p>
            <a:r>
              <a:rPr lang="tr-TR" b="1" dirty="0" err="1" smtClean="0"/>
              <a:t>Radyofrekans</a:t>
            </a:r>
            <a:r>
              <a:rPr lang="tr-TR" b="1" dirty="0" smtClean="0"/>
              <a:t> </a:t>
            </a:r>
            <a:r>
              <a:rPr lang="tr-TR" b="1" dirty="0" err="1" smtClean="0"/>
              <a:t>ablasyon</a:t>
            </a:r>
            <a:r>
              <a:rPr lang="tr-TR" b="1" dirty="0" smtClean="0"/>
              <a:t>, </a:t>
            </a:r>
            <a:r>
              <a:rPr lang="tr-TR" b="1" dirty="0" err="1" smtClean="0"/>
              <a:t>Microwave</a:t>
            </a:r>
            <a:r>
              <a:rPr lang="tr-TR" b="1" dirty="0" smtClean="0"/>
              <a:t> </a:t>
            </a:r>
            <a:r>
              <a:rPr lang="tr-TR" b="1" dirty="0" err="1" smtClean="0"/>
              <a:t>ablasyon</a:t>
            </a:r>
            <a:r>
              <a:rPr lang="tr-TR" b="1" dirty="0" smtClean="0"/>
              <a:t> </a:t>
            </a:r>
          </a:p>
          <a:p>
            <a:r>
              <a:rPr lang="tr-TR" b="1" dirty="0" smtClean="0"/>
              <a:t>TACE + RFA</a:t>
            </a:r>
          </a:p>
          <a:p>
            <a:r>
              <a:rPr lang="tr-TR" b="1" dirty="0" err="1" smtClean="0"/>
              <a:t>Perkutan</a:t>
            </a:r>
            <a:r>
              <a:rPr lang="tr-TR" b="1" dirty="0" smtClean="0"/>
              <a:t> etanol veya asetik asit </a:t>
            </a:r>
            <a:r>
              <a:rPr lang="tr-TR" b="1" dirty="0" err="1" smtClean="0"/>
              <a:t>ablasyonu</a:t>
            </a:r>
            <a:endParaRPr lang="tr-TR" b="1" dirty="0" smtClean="0"/>
          </a:p>
          <a:p>
            <a:r>
              <a:rPr lang="tr-TR" b="1" dirty="0" err="1" smtClean="0"/>
              <a:t>Transarterial</a:t>
            </a:r>
            <a:r>
              <a:rPr lang="tr-TR" b="1" dirty="0" smtClean="0"/>
              <a:t> </a:t>
            </a:r>
            <a:r>
              <a:rPr lang="tr-TR" b="1" dirty="0" err="1" smtClean="0"/>
              <a:t>Kemoembolizasyon</a:t>
            </a:r>
            <a:endParaRPr lang="tr-TR" b="1" dirty="0" smtClean="0"/>
          </a:p>
          <a:p>
            <a:r>
              <a:rPr lang="tr-TR" b="1" dirty="0" err="1" smtClean="0"/>
              <a:t>Kriyoablation</a:t>
            </a:r>
            <a:endParaRPr lang="tr-TR" b="1" dirty="0" smtClean="0"/>
          </a:p>
          <a:p>
            <a:r>
              <a:rPr lang="en-US" b="1" dirty="0" err="1" smtClean="0"/>
              <a:t>Rad</a:t>
            </a:r>
            <a:r>
              <a:rPr lang="tr-TR" b="1" dirty="0" err="1" smtClean="0"/>
              <a:t>yoterapi</a:t>
            </a:r>
            <a:r>
              <a:rPr lang="en-US" b="1" dirty="0" smtClean="0"/>
              <a:t> </a:t>
            </a:r>
            <a:r>
              <a:rPr lang="tr-TR" b="1" dirty="0" smtClean="0"/>
              <a:t>ve </a:t>
            </a:r>
            <a:r>
              <a:rPr lang="en-US" b="1" dirty="0" smtClean="0"/>
              <a:t> </a:t>
            </a:r>
            <a:r>
              <a:rPr lang="en-US" b="1" dirty="0" err="1" smtClean="0"/>
              <a:t>stereota</a:t>
            </a:r>
            <a:r>
              <a:rPr lang="tr-TR" b="1" dirty="0" smtClean="0"/>
              <a:t>k</a:t>
            </a:r>
            <a:r>
              <a:rPr lang="en-US" b="1" dirty="0" err="1" smtClean="0"/>
              <a:t>ti</a:t>
            </a:r>
            <a:r>
              <a:rPr lang="tr-TR" b="1" dirty="0" smtClean="0"/>
              <a:t>k</a:t>
            </a:r>
            <a:r>
              <a:rPr lang="en-US" b="1" dirty="0" smtClean="0"/>
              <a:t> </a:t>
            </a:r>
            <a:r>
              <a:rPr lang="tr-TR" b="1" dirty="0" err="1" smtClean="0"/>
              <a:t>vucut</a:t>
            </a:r>
            <a:r>
              <a:rPr lang="en-US" b="1" dirty="0" smtClean="0"/>
              <a:t> </a:t>
            </a:r>
            <a:r>
              <a:rPr lang="en-US" b="1" dirty="0" err="1" smtClean="0"/>
              <a:t>rad</a:t>
            </a:r>
            <a:r>
              <a:rPr lang="tr-TR" b="1" dirty="0" smtClean="0"/>
              <a:t>y</a:t>
            </a:r>
            <a:r>
              <a:rPr lang="en-US" b="1" dirty="0" err="1" smtClean="0"/>
              <a:t>oterap</a:t>
            </a:r>
            <a:r>
              <a:rPr lang="tr-TR" b="1" dirty="0" smtClean="0"/>
              <a:t>i</a:t>
            </a:r>
          </a:p>
          <a:p>
            <a:r>
              <a:rPr lang="tr-TR" b="1" dirty="0" err="1" smtClean="0"/>
              <a:t>Radyoembolizasyon</a:t>
            </a:r>
            <a:r>
              <a:rPr lang="tr-TR" b="1" dirty="0" smtClean="0"/>
              <a:t> </a:t>
            </a:r>
          </a:p>
          <a:p>
            <a:r>
              <a:rPr lang="tr-TR" b="1" dirty="0" smtClean="0"/>
              <a:t>Sistemik tedavi</a:t>
            </a:r>
          </a:p>
          <a:p>
            <a:pPr>
              <a:buNone/>
            </a:pPr>
            <a:r>
              <a:rPr lang="tr-TR" dirty="0" smtClean="0"/>
              <a:t>Moleküler hedefli tedavi: </a:t>
            </a:r>
            <a:r>
              <a:rPr lang="tr-TR" dirty="0" err="1" smtClean="0"/>
              <a:t>Sorafenib</a:t>
            </a:r>
            <a:r>
              <a:rPr lang="tr-TR" dirty="0" smtClean="0"/>
              <a:t> </a:t>
            </a:r>
          </a:p>
          <a:p>
            <a:pPr>
              <a:buNone/>
            </a:pPr>
            <a:r>
              <a:rPr lang="tr-TR" dirty="0" err="1" smtClean="0"/>
              <a:t>Sitotoksik</a:t>
            </a:r>
            <a:r>
              <a:rPr lang="tr-TR" dirty="0" smtClean="0"/>
              <a:t> kemoterapi</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642942"/>
          </a:xfrm>
        </p:spPr>
        <p:txBody>
          <a:bodyPr>
            <a:normAutofit fontScale="90000"/>
          </a:bodyPr>
          <a:lstStyle/>
          <a:p>
            <a:r>
              <a:rPr lang="tr-TR" dirty="0"/>
              <a:t>R</a:t>
            </a:r>
            <a:r>
              <a:rPr lang="tr-TR" dirty="0" smtClean="0"/>
              <a:t>ezeksiyon</a:t>
            </a:r>
            <a:endParaRPr lang="tr-TR" dirty="0"/>
          </a:p>
        </p:txBody>
      </p:sp>
      <p:sp>
        <p:nvSpPr>
          <p:cNvPr id="3" name="2 İçerik Yer Tutucusu"/>
          <p:cNvSpPr>
            <a:spLocks noGrp="1"/>
          </p:cNvSpPr>
          <p:nvPr>
            <p:ph idx="1"/>
          </p:nvPr>
        </p:nvSpPr>
        <p:spPr>
          <a:xfrm>
            <a:off x="428596" y="857232"/>
            <a:ext cx="8229600" cy="4389120"/>
          </a:xfrm>
        </p:spPr>
        <p:txBody>
          <a:bodyPr>
            <a:normAutofit/>
          </a:bodyPr>
          <a:lstStyle/>
          <a:p>
            <a:r>
              <a:rPr lang="tr-TR" sz="1600" dirty="0" smtClean="0"/>
              <a:t>Yeterli karaciğer hacmi olan hastalarda, damar </a:t>
            </a:r>
            <a:r>
              <a:rPr lang="tr-TR" sz="1600" dirty="0" err="1" smtClean="0"/>
              <a:t>invazyonu</a:t>
            </a:r>
            <a:r>
              <a:rPr lang="tr-TR" sz="1600" dirty="0" smtClean="0"/>
              <a:t> olmayan, </a:t>
            </a:r>
            <a:r>
              <a:rPr lang="tr-TR" sz="1600" dirty="0" err="1" smtClean="0"/>
              <a:t>portal</a:t>
            </a:r>
            <a:r>
              <a:rPr lang="tr-TR" sz="1600" dirty="0" smtClean="0"/>
              <a:t> hipertansiyon olmayan ve karaciğer fonksiyonu iyi olan olgularda ve iyi seçilmiş olgularda 5 yıllık </a:t>
            </a:r>
            <a:r>
              <a:rPr lang="tr-TR" sz="1600" dirty="0" err="1" smtClean="0"/>
              <a:t>survi</a:t>
            </a:r>
            <a:r>
              <a:rPr lang="tr-TR" sz="1600" dirty="0" smtClean="0"/>
              <a:t> %70 </a:t>
            </a:r>
            <a:r>
              <a:rPr lang="tr-TR" sz="1600" dirty="0" err="1" smtClean="0"/>
              <a:t>lara</a:t>
            </a:r>
            <a:r>
              <a:rPr lang="tr-TR" sz="1600" dirty="0" smtClean="0"/>
              <a:t> varan oranlarda  REZEKSİYON uygulanabilir. </a:t>
            </a:r>
            <a:r>
              <a:rPr lang="tr-TR" sz="1600" dirty="0" err="1" smtClean="0"/>
              <a:t>Child</a:t>
            </a:r>
            <a:r>
              <a:rPr lang="tr-TR" sz="1600" dirty="0" smtClean="0"/>
              <a:t> A olgularda uygulanabilir. B tartışmalı.</a:t>
            </a:r>
            <a:endParaRPr lang="tr-TR" sz="1600" dirty="0"/>
          </a:p>
        </p:txBody>
      </p:sp>
      <p:pic>
        <p:nvPicPr>
          <p:cNvPr id="4" name="Picture 2"/>
          <p:cNvPicPr>
            <a:picLocks noChangeAspect="1" noChangeArrowheads="1"/>
          </p:cNvPicPr>
          <p:nvPr/>
        </p:nvPicPr>
        <p:blipFill>
          <a:blip r:embed="rId2"/>
          <a:srcRect/>
          <a:stretch>
            <a:fillRect/>
          </a:stretch>
        </p:blipFill>
        <p:spPr bwMode="auto">
          <a:xfrm>
            <a:off x="714348" y="2143116"/>
            <a:ext cx="5643602" cy="37147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724648"/>
          </a:xfrm>
        </p:spPr>
        <p:txBody>
          <a:bodyPr>
            <a:normAutofit/>
          </a:bodyPr>
          <a:lstStyle/>
          <a:p>
            <a:r>
              <a:rPr lang="tr-TR" sz="3200" dirty="0" smtClean="0"/>
              <a:t>KARACİĞER NAKLİ</a:t>
            </a:r>
            <a:endParaRPr lang="tr-TR" sz="3200" dirty="0"/>
          </a:p>
        </p:txBody>
      </p:sp>
      <p:sp>
        <p:nvSpPr>
          <p:cNvPr id="3" name="2 İçerik Yer Tutucusu"/>
          <p:cNvSpPr>
            <a:spLocks noGrp="1"/>
          </p:cNvSpPr>
          <p:nvPr>
            <p:ph idx="1"/>
          </p:nvPr>
        </p:nvSpPr>
        <p:spPr/>
        <p:txBody>
          <a:bodyPr>
            <a:normAutofit/>
          </a:bodyPr>
          <a:lstStyle/>
          <a:p>
            <a:pPr algn="just"/>
            <a:r>
              <a:rPr lang="tr-TR" sz="1800" dirty="0" smtClean="0"/>
              <a:t>Karaciğer nakli, rezeksiyonu </a:t>
            </a:r>
            <a:r>
              <a:rPr lang="tr-TR" sz="1800" dirty="0" err="1" smtClean="0"/>
              <a:t>tolere</a:t>
            </a:r>
            <a:r>
              <a:rPr lang="tr-TR" sz="1800" dirty="0" smtClean="0"/>
              <a:t> edemeyecek ancak,</a:t>
            </a:r>
            <a:r>
              <a:rPr lang="en-US" sz="1800" dirty="0" smtClean="0"/>
              <a:t> solitary HCC ≤5</a:t>
            </a:r>
            <a:r>
              <a:rPr lang="tr-TR" sz="1800" dirty="0" smtClean="0"/>
              <a:t>, 3 lezyona kadar (hepsi 3 cm den küçük), </a:t>
            </a:r>
            <a:r>
              <a:rPr lang="tr-TR" sz="1800" dirty="0" err="1" smtClean="0"/>
              <a:t>vasküler</a:t>
            </a:r>
            <a:r>
              <a:rPr lang="tr-TR" sz="1800" dirty="0" smtClean="0"/>
              <a:t> </a:t>
            </a:r>
            <a:r>
              <a:rPr lang="tr-TR" sz="1800" dirty="0" err="1" smtClean="0"/>
              <a:t>invazyonu</a:t>
            </a:r>
            <a:r>
              <a:rPr lang="tr-TR" sz="1800" dirty="0" smtClean="0"/>
              <a:t> olmayan ve uzak metastazı veya </a:t>
            </a:r>
            <a:r>
              <a:rPr lang="tr-TR" sz="1800" dirty="0" err="1" smtClean="0"/>
              <a:t>nodal</a:t>
            </a:r>
            <a:r>
              <a:rPr lang="tr-TR" sz="1800" dirty="0" smtClean="0"/>
              <a:t> yayılımı olmayan hastalar için uygundur</a:t>
            </a:r>
            <a:r>
              <a:rPr lang="tr-TR" sz="1800" dirty="0" smtClean="0"/>
              <a:t>.</a:t>
            </a:r>
          </a:p>
          <a:p>
            <a:pPr algn="just"/>
            <a:endParaRPr lang="tr-TR" sz="1800" dirty="0" smtClean="0"/>
          </a:p>
          <a:p>
            <a:pPr algn="just"/>
            <a:r>
              <a:rPr lang="tr-TR" sz="1800" dirty="0" smtClean="0"/>
              <a:t>5 </a:t>
            </a:r>
            <a:r>
              <a:rPr lang="tr-TR" sz="1800" dirty="0" smtClean="0"/>
              <a:t>yıllık </a:t>
            </a:r>
            <a:r>
              <a:rPr lang="tr-TR" sz="1800" dirty="0" err="1" smtClean="0"/>
              <a:t>survi</a:t>
            </a:r>
            <a:r>
              <a:rPr lang="tr-TR" sz="1800" dirty="0" smtClean="0"/>
              <a:t> %70-80 oranında elde edilebilir. Bu hastaların önceliklerinin belirlenmesi amacıyla MELD </a:t>
            </a:r>
            <a:r>
              <a:rPr lang="tr-TR" sz="1800" dirty="0" err="1" smtClean="0"/>
              <a:t>skorlaması</a:t>
            </a:r>
            <a:r>
              <a:rPr lang="tr-TR" sz="1800" dirty="0" smtClean="0"/>
              <a:t> kullanılmaktadır. Güncel olarak bu </a:t>
            </a:r>
            <a:r>
              <a:rPr lang="tr-TR" sz="1800" dirty="0" err="1" smtClean="0"/>
              <a:t>skorlamaya</a:t>
            </a:r>
            <a:r>
              <a:rPr lang="tr-TR" sz="1800" dirty="0" smtClean="0"/>
              <a:t> hastanın </a:t>
            </a:r>
            <a:r>
              <a:rPr lang="tr-TR" sz="1800" dirty="0" err="1" smtClean="0"/>
              <a:t>Na</a:t>
            </a:r>
            <a:r>
              <a:rPr lang="tr-TR" sz="1800" dirty="0" smtClean="0"/>
              <a:t> değeri eklenerek MELD-</a:t>
            </a:r>
            <a:r>
              <a:rPr lang="tr-TR" sz="1800" dirty="0" err="1" smtClean="0"/>
              <a:t>Na</a:t>
            </a:r>
            <a:r>
              <a:rPr lang="tr-TR" sz="1800" dirty="0" smtClean="0"/>
              <a:t> kullanılmaya başlanmıştır.</a:t>
            </a:r>
          </a:p>
          <a:p>
            <a:pPr algn="just"/>
            <a:r>
              <a:rPr lang="tr-TR" sz="1800" dirty="0" err="1" smtClean="0"/>
              <a:t>Major</a:t>
            </a:r>
            <a:r>
              <a:rPr lang="tr-TR" sz="1800" dirty="0" smtClean="0"/>
              <a:t> problem yeterli organ olmaması,  kadavra bekleme süresinin uzun olması,  ömür boyu </a:t>
            </a:r>
            <a:r>
              <a:rPr lang="tr-TR" sz="1800" dirty="0" err="1" smtClean="0"/>
              <a:t>immunsupresyon</a:t>
            </a:r>
            <a:r>
              <a:rPr lang="tr-TR" sz="1800" dirty="0" smtClean="0"/>
              <a:t> tedavisi ihtiyacı, bekleme listesinde iken </a:t>
            </a:r>
            <a:r>
              <a:rPr lang="tr-TR" sz="1800" dirty="0" err="1" smtClean="0"/>
              <a:t>köprüleme</a:t>
            </a:r>
            <a:r>
              <a:rPr lang="tr-TR" sz="1800" dirty="0" smtClean="0"/>
              <a:t> tedavileri gerekliliği sayılabilir.</a:t>
            </a:r>
          </a:p>
          <a:p>
            <a:pPr algn="just"/>
            <a:endParaRPr lang="tr-TR"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err="1" smtClean="0"/>
              <a:t>Radyofrekans</a:t>
            </a:r>
            <a:r>
              <a:rPr lang="tr-TR" sz="2800" b="1" dirty="0" smtClean="0"/>
              <a:t> </a:t>
            </a:r>
            <a:r>
              <a:rPr lang="tr-TR" sz="2800" b="1" dirty="0" err="1" smtClean="0"/>
              <a:t>ablasyon</a:t>
            </a:r>
            <a:r>
              <a:rPr lang="tr-TR" sz="2800" b="1" dirty="0" smtClean="0"/>
              <a:t>, </a:t>
            </a:r>
            <a:r>
              <a:rPr lang="tr-TR" sz="2800" b="1" dirty="0" err="1" smtClean="0"/>
              <a:t>Microwave</a:t>
            </a:r>
            <a:r>
              <a:rPr lang="tr-TR" sz="2800" b="1" dirty="0" smtClean="0"/>
              <a:t> </a:t>
            </a:r>
            <a:r>
              <a:rPr lang="tr-TR" sz="2800" b="1" dirty="0" err="1" smtClean="0"/>
              <a:t>ablasyon</a:t>
            </a:r>
            <a:r>
              <a:rPr lang="tr-TR" sz="2800" b="1" dirty="0" smtClean="0"/>
              <a:t>, </a:t>
            </a:r>
            <a:r>
              <a:rPr lang="tr-TR" sz="2800" b="1" dirty="0" err="1" smtClean="0"/>
              <a:t>Krioablasyon</a:t>
            </a:r>
            <a:endParaRPr lang="tr-TR" sz="2800" dirty="0"/>
          </a:p>
        </p:txBody>
      </p:sp>
      <p:sp>
        <p:nvSpPr>
          <p:cNvPr id="3" name="2 İçerik Yer Tutucusu"/>
          <p:cNvSpPr>
            <a:spLocks noGrp="1"/>
          </p:cNvSpPr>
          <p:nvPr>
            <p:ph idx="1"/>
          </p:nvPr>
        </p:nvSpPr>
        <p:spPr/>
        <p:txBody>
          <a:bodyPr>
            <a:normAutofit/>
          </a:bodyPr>
          <a:lstStyle/>
          <a:p>
            <a:r>
              <a:rPr lang="tr-TR" sz="1600" dirty="0" err="1" smtClean="0"/>
              <a:t>Elektrod</a:t>
            </a:r>
            <a:r>
              <a:rPr lang="tr-TR" sz="1600" dirty="0" smtClean="0"/>
              <a:t>  çevresindeki </a:t>
            </a:r>
            <a:r>
              <a:rPr lang="tr-TR" sz="1600" dirty="0" err="1" smtClean="0"/>
              <a:t>ionların</a:t>
            </a:r>
            <a:r>
              <a:rPr lang="tr-TR" sz="1600" dirty="0" smtClean="0"/>
              <a:t> hareket ettirilerek ısının 60 derecenin üzerine çıkarılarak  protein </a:t>
            </a:r>
            <a:r>
              <a:rPr lang="tr-TR" sz="1600" dirty="0" err="1" smtClean="0"/>
              <a:t>denatürasyonu</a:t>
            </a:r>
            <a:r>
              <a:rPr lang="tr-TR" sz="1600" dirty="0" smtClean="0"/>
              <a:t> prensibi ile çalışmaktadır.</a:t>
            </a:r>
          </a:p>
          <a:p>
            <a:endParaRPr lang="tr-TR" sz="1600" dirty="0"/>
          </a:p>
          <a:p>
            <a:r>
              <a:rPr lang="tr-TR" sz="1600" dirty="0" smtClean="0"/>
              <a:t>Kesin bir çap kısıtlaması yok ancak 4 cm altında en iyi sonuçlar alınıyor. </a:t>
            </a:r>
            <a:r>
              <a:rPr lang="tr-TR" sz="1600" dirty="0" err="1" smtClean="0"/>
              <a:t>Child</a:t>
            </a:r>
            <a:r>
              <a:rPr lang="tr-TR" sz="1600" dirty="0" smtClean="0"/>
              <a:t> A ve B hastalar uygun.</a:t>
            </a:r>
          </a:p>
          <a:p>
            <a:r>
              <a:rPr lang="tr-TR" sz="1600" dirty="0" err="1" smtClean="0"/>
              <a:t>Perkutan</a:t>
            </a:r>
            <a:r>
              <a:rPr lang="tr-TR" sz="1600" dirty="0" smtClean="0"/>
              <a:t>, </a:t>
            </a:r>
            <a:r>
              <a:rPr lang="tr-TR" sz="1600" dirty="0" err="1" smtClean="0"/>
              <a:t>laparoskopik</a:t>
            </a:r>
            <a:r>
              <a:rPr lang="tr-TR" sz="1600" dirty="0" smtClean="0"/>
              <a:t>, açık </a:t>
            </a:r>
            <a:r>
              <a:rPr lang="tr-TR" sz="1600" dirty="0" smtClean="0"/>
              <a:t>cerrahi şeklinde uygulanabilir.</a:t>
            </a:r>
          </a:p>
          <a:p>
            <a:endParaRPr lang="tr-TR" sz="1600" dirty="0"/>
          </a:p>
          <a:p>
            <a:r>
              <a:rPr lang="tr-TR" sz="1600" dirty="0"/>
              <a:t>P</a:t>
            </a:r>
            <a:r>
              <a:rPr lang="tr-TR" sz="1600" dirty="0" smtClean="0"/>
              <a:t>otansiyel olarak  </a:t>
            </a:r>
            <a:r>
              <a:rPr lang="tr-TR" sz="1600" dirty="0" err="1" smtClean="0"/>
              <a:t>rezektabl</a:t>
            </a:r>
            <a:r>
              <a:rPr lang="tr-TR" sz="1600" dirty="0" smtClean="0"/>
              <a:t> olan HCC olgularında RFA uygulanmasının yararı tartışmalıdır.  Her iki tedaviyi karşılaştıran </a:t>
            </a:r>
            <a:r>
              <a:rPr lang="tr-TR" sz="1600" dirty="0" err="1" smtClean="0"/>
              <a:t>randomize</a:t>
            </a:r>
            <a:r>
              <a:rPr lang="tr-TR" sz="1600" dirty="0" smtClean="0"/>
              <a:t> kontrollü  çalışma yok. RFA uzun dönem sonuçlarını sunan az sayıda retrospektif vaka serileri var.  Eğer uygunsa cerrahi rezeksiyon tercih edilmelidir. </a:t>
            </a:r>
            <a:endParaRPr lang="tr-TR"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err="1" smtClean="0"/>
              <a:t>Perkutan</a:t>
            </a:r>
            <a:r>
              <a:rPr lang="tr-TR" sz="3600" b="1" dirty="0" smtClean="0"/>
              <a:t> etanol veya asetik asit </a:t>
            </a:r>
            <a:r>
              <a:rPr lang="tr-TR" sz="3600" b="1" dirty="0" err="1" smtClean="0"/>
              <a:t>ablasyonu</a:t>
            </a:r>
            <a:r>
              <a:rPr lang="tr-TR" b="1" dirty="0" smtClean="0"/>
              <a:t/>
            </a:r>
            <a:br>
              <a:rPr lang="tr-TR" b="1" dirty="0" smtClean="0"/>
            </a:br>
            <a:endParaRPr lang="tr-TR" dirty="0"/>
          </a:p>
        </p:txBody>
      </p:sp>
      <p:sp>
        <p:nvSpPr>
          <p:cNvPr id="3" name="2 İçerik Yer Tutucusu"/>
          <p:cNvSpPr>
            <a:spLocks noGrp="1"/>
          </p:cNvSpPr>
          <p:nvPr>
            <p:ph idx="1"/>
          </p:nvPr>
        </p:nvSpPr>
        <p:spPr/>
        <p:txBody>
          <a:bodyPr>
            <a:normAutofit/>
          </a:bodyPr>
          <a:lstStyle/>
          <a:p>
            <a:r>
              <a:rPr lang="tr-TR" sz="1600" dirty="0" smtClean="0"/>
              <a:t>Bu tedavi </a:t>
            </a:r>
            <a:r>
              <a:rPr lang="tr-TR" sz="1600" dirty="0" err="1" smtClean="0"/>
              <a:t>modalitesi</a:t>
            </a:r>
            <a:r>
              <a:rPr lang="tr-TR" sz="1600" dirty="0" smtClean="0"/>
              <a:t> sıklıkla küçük HCC lezyonlarında karaciğer rezervi yeterli olmayan olgularda tercih edilir. RFA öncesinde sıklıkla kullanılırdı. Etanol yerine asetik asit kullanılması ile komplikasyonlarda azalma elde edilebilir.</a:t>
            </a:r>
          </a:p>
          <a:p>
            <a:endParaRPr lang="tr-TR" sz="1600" dirty="0"/>
          </a:p>
          <a:p>
            <a:r>
              <a:rPr lang="tr-TR" sz="1600" dirty="0" smtClean="0"/>
              <a:t>Ucuz, uygulaması kolay bir yöntem</a:t>
            </a:r>
            <a:endParaRPr lang="tr-T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title"/>
          </p:nvPr>
        </p:nvSpPr>
        <p:spPr>
          <a:xfrm>
            <a:off x="571500" y="714375"/>
            <a:ext cx="8229600" cy="1285875"/>
          </a:xfrm>
        </p:spPr>
        <p:txBody>
          <a:bodyPr>
            <a:normAutofit/>
          </a:bodyPr>
          <a:lstStyle/>
          <a:p>
            <a:r>
              <a:rPr lang="tr-TR" sz="2800" dirty="0" smtClean="0"/>
              <a:t>Habis karaciğer tümörleri</a:t>
            </a:r>
          </a:p>
        </p:txBody>
      </p:sp>
      <p:sp>
        <p:nvSpPr>
          <p:cNvPr id="3075" name="2 İçerik Yer Tutucusu"/>
          <p:cNvSpPr>
            <a:spLocks noGrp="1"/>
          </p:cNvSpPr>
          <p:nvPr>
            <p:ph idx="1"/>
          </p:nvPr>
        </p:nvSpPr>
        <p:spPr>
          <a:xfrm>
            <a:off x="457200" y="2071688"/>
            <a:ext cx="8229600" cy="4054475"/>
          </a:xfrm>
          <a:ln w="28575">
            <a:solidFill>
              <a:srgbClr val="FFFFCC"/>
            </a:solidFill>
          </a:ln>
        </p:spPr>
        <p:txBody>
          <a:bodyPr/>
          <a:lstStyle/>
          <a:p>
            <a:pPr>
              <a:buFontTx/>
              <a:buNone/>
            </a:pPr>
            <a:r>
              <a:rPr lang="tr-TR" dirty="0" smtClean="0"/>
              <a:t> </a:t>
            </a:r>
            <a:r>
              <a:rPr lang="tr-TR" sz="2800" dirty="0" smtClean="0"/>
              <a:t>Primer habis karaciğer tümörleri   %25</a:t>
            </a:r>
            <a:endParaRPr lang="en-US" sz="2800" dirty="0"/>
          </a:p>
          <a:p>
            <a:pPr>
              <a:buFontTx/>
              <a:buNone/>
            </a:pPr>
            <a:r>
              <a:rPr lang="tr-TR" sz="2800" dirty="0" smtClean="0"/>
              <a:t> Metastatik karaciğer tümörleri       %75</a:t>
            </a:r>
          </a:p>
          <a:p>
            <a:pPr>
              <a:buFontTx/>
              <a:buNone/>
            </a:pPr>
            <a:r>
              <a:rPr lang="tr-TR" sz="2800" dirty="0" smtClean="0"/>
              <a:t> Primer habis tümörlerin %90’ı HCC</a:t>
            </a:r>
            <a:endParaRPr lang="en-US" sz="2800" dirty="0" smtClean="0"/>
          </a:p>
          <a:p>
            <a:pPr>
              <a:buFontTx/>
              <a:buNone/>
            </a:pPr>
            <a:endParaRPr lang="tr-TR"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err="1" smtClean="0"/>
              <a:t>Transarterial</a:t>
            </a:r>
            <a:r>
              <a:rPr lang="tr-TR" sz="3600" b="1" dirty="0" smtClean="0"/>
              <a:t> </a:t>
            </a:r>
            <a:r>
              <a:rPr lang="tr-TR" sz="3600" b="1" dirty="0" err="1" smtClean="0"/>
              <a:t>Kemoembolizasyon</a:t>
            </a:r>
            <a:r>
              <a:rPr lang="tr-TR" b="1" dirty="0" smtClean="0"/>
              <a:t/>
            </a:r>
            <a:br>
              <a:rPr lang="tr-TR" b="1" dirty="0" smtClean="0"/>
            </a:br>
            <a:endParaRPr lang="tr-TR" dirty="0"/>
          </a:p>
        </p:txBody>
      </p:sp>
      <p:sp>
        <p:nvSpPr>
          <p:cNvPr id="3" name="2 İçerik Yer Tutucusu"/>
          <p:cNvSpPr>
            <a:spLocks noGrp="1"/>
          </p:cNvSpPr>
          <p:nvPr>
            <p:ph idx="1"/>
          </p:nvPr>
        </p:nvSpPr>
        <p:spPr/>
        <p:txBody>
          <a:bodyPr>
            <a:normAutofit/>
          </a:bodyPr>
          <a:lstStyle/>
          <a:p>
            <a:pPr>
              <a:buNone/>
            </a:pPr>
            <a:r>
              <a:rPr lang="tr-TR" sz="1600" dirty="0" smtClean="0"/>
              <a:t>Tümör kanlanmasının esas olarak </a:t>
            </a:r>
            <a:r>
              <a:rPr lang="tr-TR" sz="1600" dirty="0" err="1" smtClean="0"/>
              <a:t>arteryel</a:t>
            </a:r>
            <a:r>
              <a:rPr lang="tr-TR" sz="1600" dirty="0" smtClean="0"/>
              <a:t> olması prensibini kullanır.  HCC  </a:t>
            </a:r>
            <a:r>
              <a:rPr lang="tr-TR" sz="1600" dirty="0" err="1" smtClean="0"/>
              <a:t>hipervasküler</a:t>
            </a:r>
            <a:r>
              <a:rPr lang="tr-TR" sz="1600" dirty="0" smtClean="0"/>
              <a:t> bir yapıdadır.</a:t>
            </a:r>
          </a:p>
          <a:p>
            <a:pPr>
              <a:buNone/>
            </a:pPr>
            <a:r>
              <a:rPr lang="tr-TR" sz="1600" dirty="0" err="1" smtClean="0"/>
              <a:t>Transarteryel</a:t>
            </a:r>
            <a:r>
              <a:rPr lang="tr-TR" sz="1600" dirty="0" smtClean="0"/>
              <a:t> </a:t>
            </a:r>
            <a:r>
              <a:rPr lang="tr-TR" sz="1600" dirty="0" err="1" smtClean="0"/>
              <a:t>embolizasyon</a:t>
            </a:r>
            <a:r>
              <a:rPr lang="tr-TR" sz="1600" dirty="0" smtClean="0"/>
              <a:t>(TAE), </a:t>
            </a:r>
            <a:r>
              <a:rPr lang="tr-TR" sz="1600" dirty="0" err="1" smtClean="0"/>
              <a:t>Transarteryel</a:t>
            </a:r>
            <a:r>
              <a:rPr lang="tr-TR" sz="1600" dirty="0" smtClean="0"/>
              <a:t> </a:t>
            </a:r>
            <a:r>
              <a:rPr lang="tr-TR" sz="1600" dirty="0" err="1" smtClean="0"/>
              <a:t>kemoembolizasyon</a:t>
            </a:r>
            <a:r>
              <a:rPr lang="tr-TR" sz="1600" dirty="0" smtClean="0"/>
              <a:t>(TAKE)(</a:t>
            </a:r>
            <a:r>
              <a:rPr lang="tr-TR" sz="1600" dirty="0" err="1" smtClean="0"/>
              <a:t>doksorubicin</a:t>
            </a:r>
            <a:r>
              <a:rPr lang="tr-TR" sz="1600" dirty="0" smtClean="0"/>
              <a:t>, </a:t>
            </a:r>
            <a:r>
              <a:rPr lang="tr-TR" sz="1600" dirty="0" err="1" smtClean="0"/>
              <a:t>mitomisin</a:t>
            </a:r>
            <a:r>
              <a:rPr lang="tr-TR" sz="1600" dirty="0" smtClean="0"/>
              <a:t> C), </a:t>
            </a:r>
            <a:r>
              <a:rPr lang="tr-TR" sz="1600" dirty="0" err="1" smtClean="0"/>
              <a:t>Transarteryel</a:t>
            </a:r>
            <a:r>
              <a:rPr lang="tr-TR" sz="1600" dirty="0" smtClean="0"/>
              <a:t> </a:t>
            </a:r>
            <a:r>
              <a:rPr lang="tr-TR" sz="1600" dirty="0" err="1" smtClean="0"/>
              <a:t>Radyonuklid</a:t>
            </a:r>
            <a:r>
              <a:rPr lang="tr-TR" sz="1600" dirty="0" smtClean="0"/>
              <a:t> </a:t>
            </a:r>
            <a:r>
              <a:rPr lang="tr-TR" sz="1600" dirty="0" err="1" smtClean="0"/>
              <a:t>embolizasyon</a:t>
            </a:r>
            <a:r>
              <a:rPr lang="tr-TR" sz="1600" dirty="0" smtClean="0"/>
              <a:t>(TARE)</a:t>
            </a:r>
          </a:p>
          <a:p>
            <a:pPr>
              <a:buNone/>
            </a:pPr>
            <a:endParaRPr lang="tr-TR" sz="1600" dirty="0" smtClean="0"/>
          </a:p>
          <a:p>
            <a:r>
              <a:rPr lang="tr-TR" sz="1600" dirty="0" smtClean="0"/>
              <a:t>Kesin </a:t>
            </a:r>
            <a:r>
              <a:rPr lang="tr-TR" sz="1600" dirty="0" err="1" smtClean="0"/>
              <a:t>kontrendikasyonlar</a:t>
            </a:r>
            <a:r>
              <a:rPr lang="tr-TR" sz="1600" dirty="0" smtClean="0"/>
              <a:t>: </a:t>
            </a:r>
            <a:r>
              <a:rPr lang="tr-TR" sz="1600" dirty="0" err="1" smtClean="0"/>
              <a:t>portal</a:t>
            </a:r>
            <a:r>
              <a:rPr lang="tr-TR" sz="1600" dirty="0" smtClean="0"/>
              <a:t> </a:t>
            </a:r>
            <a:r>
              <a:rPr lang="tr-TR" sz="1600" dirty="0" err="1" smtClean="0"/>
              <a:t>ven</a:t>
            </a:r>
            <a:r>
              <a:rPr lang="tr-TR" sz="1600" dirty="0" smtClean="0"/>
              <a:t> </a:t>
            </a:r>
            <a:r>
              <a:rPr lang="tr-TR" sz="1600" dirty="0" err="1" smtClean="0"/>
              <a:t>trombozu</a:t>
            </a:r>
            <a:r>
              <a:rPr lang="tr-TR" sz="1600" dirty="0" smtClean="0"/>
              <a:t>, </a:t>
            </a:r>
            <a:r>
              <a:rPr lang="tr-TR" sz="1600" dirty="0" err="1" smtClean="0"/>
              <a:t>ensefalopati</a:t>
            </a:r>
            <a:r>
              <a:rPr lang="tr-TR" sz="1600" dirty="0" smtClean="0"/>
              <a:t>, </a:t>
            </a:r>
            <a:r>
              <a:rPr lang="tr-TR" sz="1600" dirty="0" err="1" smtClean="0"/>
              <a:t>bilier</a:t>
            </a:r>
            <a:r>
              <a:rPr lang="tr-TR" sz="1600" dirty="0" smtClean="0"/>
              <a:t> </a:t>
            </a:r>
            <a:r>
              <a:rPr lang="tr-TR" sz="1600" dirty="0" err="1" smtClean="0"/>
              <a:t>obstruksiyon</a:t>
            </a:r>
            <a:r>
              <a:rPr lang="tr-TR" sz="1600" dirty="0" smtClean="0"/>
              <a:t> </a:t>
            </a:r>
          </a:p>
          <a:p>
            <a:endParaRPr lang="tr-TR" sz="1600" dirty="0"/>
          </a:p>
          <a:p>
            <a:r>
              <a:rPr lang="tr-TR" sz="1600" dirty="0" smtClean="0"/>
              <a:t>Rölatif </a:t>
            </a:r>
            <a:r>
              <a:rPr lang="tr-TR" sz="1600" dirty="0" err="1" smtClean="0"/>
              <a:t>Kontrendikasyonlar</a:t>
            </a:r>
            <a:r>
              <a:rPr lang="tr-TR" sz="1600" dirty="0" smtClean="0"/>
              <a:t>:</a:t>
            </a:r>
          </a:p>
          <a:p>
            <a:pPr>
              <a:buNone/>
            </a:pPr>
            <a:r>
              <a:rPr lang="tr-TR" sz="1600" dirty="0" smtClean="0"/>
              <a:t>●Serum </a:t>
            </a:r>
            <a:r>
              <a:rPr lang="tr-TR" sz="1600" dirty="0" err="1" smtClean="0"/>
              <a:t>bilirubin</a:t>
            </a:r>
            <a:r>
              <a:rPr lang="tr-TR" sz="1600" dirty="0" smtClean="0"/>
              <a:t> &gt;2 mg/</a:t>
            </a:r>
            <a:r>
              <a:rPr lang="tr-TR" sz="1600" dirty="0" err="1" smtClean="0"/>
              <a:t>dL</a:t>
            </a:r>
            <a:endParaRPr lang="tr-TR" sz="1600" dirty="0" smtClean="0"/>
          </a:p>
          <a:p>
            <a:pPr>
              <a:buNone/>
            </a:pPr>
            <a:r>
              <a:rPr lang="tr-TR" sz="1600" dirty="0" smtClean="0"/>
              <a:t>●</a:t>
            </a:r>
            <a:r>
              <a:rPr lang="tr-TR" sz="1600" dirty="0" err="1" smtClean="0"/>
              <a:t>Lactate</a:t>
            </a:r>
            <a:r>
              <a:rPr lang="tr-TR" sz="1600" dirty="0" smtClean="0"/>
              <a:t> </a:t>
            </a:r>
            <a:r>
              <a:rPr lang="tr-TR" sz="1600" dirty="0" err="1" smtClean="0"/>
              <a:t>dehydrogenase</a:t>
            </a:r>
            <a:r>
              <a:rPr lang="tr-TR" sz="1600" dirty="0" smtClean="0"/>
              <a:t> &gt;425 </a:t>
            </a:r>
            <a:r>
              <a:rPr lang="tr-TR" sz="1600" dirty="0" err="1" smtClean="0"/>
              <a:t>unit</a:t>
            </a:r>
            <a:r>
              <a:rPr lang="tr-TR" sz="1600" dirty="0" smtClean="0"/>
              <a:t>/L</a:t>
            </a:r>
          </a:p>
          <a:p>
            <a:pPr>
              <a:buNone/>
            </a:pPr>
            <a:r>
              <a:rPr lang="tr-TR" sz="1600" dirty="0" smtClean="0"/>
              <a:t>●</a:t>
            </a:r>
            <a:r>
              <a:rPr lang="tr-TR" sz="1600" dirty="0" err="1" smtClean="0"/>
              <a:t>Aspartate</a:t>
            </a:r>
            <a:r>
              <a:rPr lang="tr-TR" sz="1600" dirty="0" smtClean="0"/>
              <a:t> </a:t>
            </a:r>
            <a:r>
              <a:rPr lang="tr-TR" sz="1600" dirty="0" err="1" smtClean="0"/>
              <a:t>aminotransferase</a:t>
            </a:r>
            <a:r>
              <a:rPr lang="tr-TR" sz="1600" dirty="0" smtClean="0"/>
              <a:t> &gt;100 </a:t>
            </a:r>
            <a:r>
              <a:rPr lang="tr-TR" sz="1600" dirty="0" err="1" smtClean="0"/>
              <a:t>unit</a:t>
            </a:r>
            <a:r>
              <a:rPr lang="tr-TR" sz="1600" dirty="0" smtClean="0"/>
              <a:t>/L</a:t>
            </a:r>
          </a:p>
          <a:p>
            <a:pPr>
              <a:buNone/>
            </a:pPr>
            <a:r>
              <a:rPr lang="tr-TR" sz="1600" dirty="0" smtClean="0"/>
              <a:t>●</a:t>
            </a:r>
            <a:r>
              <a:rPr lang="tr-TR" sz="1600" dirty="0" err="1" smtClean="0"/>
              <a:t>Tumor</a:t>
            </a:r>
            <a:r>
              <a:rPr lang="tr-TR" sz="1600" dirty="0" smtClean="0"/>
              <a:t> </a:t>
            </a:r>
            <a:r>
              <a:rPr lang="tr-TR" sz="1600" dirty="0" err="1" smtClean="0"/>
              <a:t>burden</a:t>
            </a:r>
            <a:r>
              <a:rPr lang="tr-TR" sz="1600" dirty="0" smtClean="0"/>
              <a:t> </a:t>
            </a:r>
            <a:r>
              <a:rPr lang="tr-TR" sz="1600" dirty="0" err="1" smtClean="0"/>
              <a:t>involving</a:t>
            </a:r>
            <a:r>
              <a:rPr lang="tr-TR" sz="1600" dirty="0" smtClean="0"/>
              <a:t> &gt;50 </a:t>
            </a:r>
            <a:r>
              <a:rPr lang="tr-TR" sz="1600" dirty="0" err="1" smtClean="0"/>
              <a:t>percent</a:t>
            </a:r>
            <a:r>
              <a:rPr lang="tr-TR" sz="1600" dirty="0" smtClean="0"/>
              <a:t> of </a:t>
            </a:r>
            <a:r>
              <a:rPr lang="tr-TR" sz="1600" dirty="0" err="1" smtClean="0"/>
              <a:t>the</a:t>
            </a:r>
            <a:r>
              <a:rPr lang="tr-TR" sz="1600" dirty="0" smtClean="0"/>
              <a:t> </a:t>
            </a:r>
            <a:r>
              <a:rPr lang="tr-TR" sz="1600" dirty="0" err="1" smtClean="0"/>
              <a:t>liver</a:t>
            </a:r>
            <a:endParaRPr lang="tr-TR" sz="1600" dirty="0" smtClean="0"/>
          </a:p>
          <a:p>
            <a:pPr>
              <a:buNone/>
            </a:pPr>
            <a:r>
              <a:rPr lang="tr-TR" sz="1600" dirty="0" smtClean="0"/>
              <a:t>●Kalp veya böbrek yetmezliği</a:t>
            </a:r>
          </a:p>
          <a:p>
            <a:pPr>
              <a:buNone/>
            </a:pPr>
            <a:r>
              <a:rPr lang="tr-TR" sz="1600" dirty="0" smtClean="0"/>
              <a:t>●Asit, güncel varis kanaması veya belirgin </a:t>
            </a:r>
            <a:r>
              <a:rPr lang="tr-TR" sz="1600" dirty="0" err="1" smtClean="0"/>
              <a:t>trambositopeni</a:t>
            </a:r>
            <a:r>
              <a:rPr lang="tr-TR" sz="1600" dirty="0" smtClean="0"/>
              <a:t> </a:t>
            </a:r>
            <a:endParaRPr lang="tr-TR"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1600" dirty="0" smtClean="0"/>
              <a:t>Yan etki; karaciğer yetmezliği ve </a:t>
            </a:r>
            <a:r>
              <a:rPr lang="tr-TR" sz="1600" dirty="0" err="1" smtClean="0"/>
              <a:t>kolesistit</a:t>
            </a:r>
            <a:endParaRPr lang="tr-TR" sz="1600" dirty="0" smtClean="0"/>
          </a:p>
          <a:p>
            <a:r>
              <a:rPr lang="tr-TR" sz="1600" dirty="0" smtClean="0"/>
              <a:t>Diğer; </a:t>
            </a:r>
            <a:r>
              <a:rPr lang="tr-TR" sz="1600" dirty="0" err="1" smtClean="0"/>
              <a:t>portal</a:t>
            </a:r>
            <a:r>
              <a:rPr lang="tr-TR" sz="1600" dirty="0" smtClean="0"/>
              <a:t> </a:t>
            </a:r>
            <a:r>
              <a:rPr lang="tr-TR" sz="1600" dirty="0" err="1" smtClean="0"/>
              <a:t>ven</a:t>
            </a:r>
            <a:r>
              <a:rPr lang="tr-TR" sz="1600" dirty="0" smtClean="0"/>
              <a:t> </a:t>
            </a:r>
            <a:r>
              <a:rPr lang="tr-TR" sz="1600" dirty="0" err="1" smtClean="0"/>
              <a:t>trombozu</a:t>
            </a:r>
            <a:r>
              <a:rPr lang="tr-TR" sz="1600" dirty="0" smtClean="0"/>
              <a:t>, kemik iliği </a:t>
            </a:r>
            <a:r>
              <a:rPr lang="tr-TR" sz="1600" dirty="0" err="1" smtClean="0"/>
              <a:t>supresyonu</a:t>
            </a:r>
            <a:r>
              <a:rPr lang="tr-TR" sz="1600" dirty="0" smtClean="0"/>
              <a:t>, </a:t>
            </a:r>
            <a:r>
              <a:rPr lang="tr-TR" sz="1600" dirty="0" err="1" smtClean="0"/>
              <a:t>pankreatit</a:t>
            </a:r>
            <a:endParaRPr lang="tr-TR" sz="1600" dirty="0" smtClean="0"/>
          </a:p>
          <a:p>
            <a:endParaRPr lang="tr-TR" sz="1600" dirty="0" smtClean="0"/>
          </a:p>
          <a:p>
            <a:r>
              <a:rPr lang="tr-TR" sz="1600" dirty="0" smtClean="0"/>
              <a:t>İşlem </a:t>
            </a:r>
            <a:r>
              <a:rPr lang="tr-TR" sz="1600" dirty="0" err="1" smtClean="0"/>
              <a:t>mortalitesi</a:t>
            </a:r>
            <a:r>
              <a:rPr lang="tr-TR" sz="1600" dirty="0" smtClean="0"/>
              <a:t> %5 in altında</a:t>
            </a:r>
          </a:p>
          <a:p>
            <a:r>
              <a:rPr lang="tr-TR" sz="1600" dirty="0" err="1" smtClean="0"/>
              <a:t>Postembolizasyon</a:t>
            </a:r>
            <a:r>
              <a:rPr lang="tr-TR" sz="1600" dirty="0" smtClean="0"/>
              <a:t> sendromu: ateş, karın ağrısı, </a:t>
            </a:r>
            <a:r>
              <a:rPr lang="tr-TR" sz="1600" dirty="0" err="1" smtClean="0"/>
              <a:t>subileus</a:t>
            </a:r>
            <a:endParaRPr lang="tr-TR"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err="1" smtClean="0"/>
              <a:t>Radioembolizasyon</a:t>
            </a:r>
            <a:endParaRPr lang="tr-TR" sz="3200" dirty="0"/>
          </a:p>
        </p:txBody>
      </p:sp>
      <p:sp>
        <p:nvSpPr>
          <p:cNvPr id="3" name="2 İçerik Yer Tutucusu"/>
          <p:cNvSpPr>
            <a:spLocks noGrp="1"/>
          </p:cNvSpPr>
          <p:nvPr>
            <p:ph idx="1"/>
          </p:nvPr>
        </p:nvSpPr>
        <p:spPr/>
        <p:txBody>
          <a:bodyPr/>
          <a:lstStyle/>
          <a:p>
            <a:pPr>
              <a:buNone/>
            </a:pPr>
            <a:r>
              <a:rPr lang="tr-TR" sz="1600" dirty="0" err="1" smtClean="0"/>
              <a:t>Arteryel</a:t>
            </a:r>
            <a:r>
              <a:rPr lang="tr-TR" sz="1600" dirty="0" smtClean="0"/>
              <a:t> yoldan yüksek doz radyasyon verilmesidir. Cam </a:t>
            </a:r>
            <a:r>
              <a:rPr lang="tr-TR" sz="1600" dirty="0" err="1" smtClean="0"/>
              <a:t>mikrosfer</a:t>
            </a:r>
            <a:r>
              <a:rPr lang="tr-TR" sz="1600" dirty="0" smtClean="0"/>
              <a:t> içine </a:t>
            </a:r>
            <a:r>
              <a:rPr lang="tr-TR" sz="1600" dirty="0" err="1" smtClean="0"/>
              <a:t>Itrium</a:t>
            </a:r>
            <a:r>
              <a:rPr lang="tr-TR" sz="1600" dirty="0" smtClean="0"/>
              <a:t> 90 verilerek uygulanır. </a:t>
            </a:r>
          </a:p>
          <a:p>
            <a:pPr>
              <a:buNone/>
            </a:pPr>
            <a:r>
              <a:rPr lang="tr-TR" sz="1600" dirty="0" err="1" smtClean="0"/>
              <a:t>Komp</a:t>
            </a:r>
            <a:r>
              <a:rPr lang="tr-TR" sz="1600" dirty="0" smtClean="0"/>
              <a:t>: </a:t>
            </a:r>
            <a:r>
              <a:rPr lang="tr-TR" sz="1600" dirty="0" err="1" smtClean="0"/>
              <a:t>kolesistit</a:t>
            </a:r>
            <a:r>
              <a:rPr lang="tr-TR" sz="1600" dirty="0" smtClean="0"/>
              <a:t>, </a:t>
            </a:r>
            <a:r>
              <a:rPr lang="tr-TR" sz="1600" dirty="0" err="1" smtClean="0"/>
              <a:t>gastrointestinal</a:t>
            </a:r>
            <a:r>
              <a:rPr lang="tr-TR" sz="1600" dirty="0" smtClean="0"/>
              <a:t> </a:t>
            </a:r>
            <a:r>
              <a:rPr lang="tr-TR" sz="1600" dirty="0" err="1" smtClean="0"/>
              <a:t>ülserasyon</a:t>
            </a:r>
            <a:r>
              <a:rPr lang="tr-TR" sz="1600" dirty="0" smtClean="0"/>
              <a:t>, </a:t>
            </a:r>
            <a:r>
              <a:rPr lang="tr-TR" sz="1600" dirty="0" err="1" smtClean="0"/>
              <a:t>abse</a:t>
            </a:r>
            <a:r>
              <a:rPr lang="tr-TR" sz="1600" dirty="0" smtClean="0"/>
              <a:t>, </a:t>
            </a:r>
          </a:p>
          <a:p>
            <a:pPr>
              <a:buNone/>
            </a:pPr>
            <a:endParaRPr lang="tr-TR" sz="1600" dirty="0" smtClean="0"/>
          </a:p>
          <a:p>
            <a:pPr>
              <a:buNone/>
            </a:pPr>
            <a:r>
              <a:rPr lang="tr-TR" sz="1600" dirty="0" smtClean="0"/>
              <a:t>Ortalama </a:t>
            </a:r>
            <a:r>
              <a:rPr lang="tr-TR" sz="1600" dirty="0" err="1" smtClean="0"/>
              <a:t>survi</a:t>
            </a:r>
            <a:r>
              <a:rPr lang="tr-TR" sz="1600" dirty="0" smtClean="0"/>
              <a:t> </a:t>
            </a:r>
            <a:r>
              <a:rPr lang="tr-TR" sz="1600" dirty="0" err="1" smtClean="0"/>
              <a:t>child</a:t>
            </a:r>
            <a:r>
              <a:rPr lang="tr-TR" sz="1600" dirty="0" smtClean="0"/>
              <a:t> A 17 ay, B  için 7.7 ay</a:t>
            </a:r>
          </a:p>
          <a:p>
            <a:pPr>
              <a:buNone/>
            </a:pPr>
            <a:endParaRPr lang="tr-TR" sz="16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t>Sistemik tedavi</a:t>
            </a:r>
            <a:r>
              <a:rPr lang="tr-TR" b="1" dirty="0" smtClean="0"/>
              <a:t/>
            </a:r>
            <a:br>
              <a:rPr lang="tr-TR" b="1" dirty="0" smtClean="0"/>
            </a:br>
            <a:endParaRPr lang="tr-TR" dirty="0"/>
          </a:p>
        </p:txBody>
      </p:sp>
      <p:sp>
        <p:nvSpPr>
          <p:cNvPr id="3" name="2 İçerik Yer Tutucusu"/>
          <p:cNvSpPr>
            <a:spLocks noGrp="1"/>
          </p:cNvSpPr>
          <p:nvPr>
            <p:ph idx="1"/>
          </p:nvPr>
        </p:nvSpPr>
        <p:spPr/>
        <p:txBody>
          <a:bodyPr/>
          <a:lstStyle/>
          <a:p>
            <a:r>
              <a:rPr lang="tr-TR" sz="1800" dirty="0" err="1" smtClean="0"/>
              <a:t>Sorafenib</a:t>
            </a:r>
            <a:r>
              <a:rPr lang="tr-TR" sz="1800" dirty="0" smtClean="0"/>
              <a:t>: (</a:t>
            </a:r>
            <a:r>
              <a:rPr lang="tr-TR" sz="1800" dirty="0" err="1" smtClean="0"/>
              <a:t>multikinase</a:t>
            </a:r>
            <a:r>
              <a:rPr lang="tr-TR" sz="1800" dirty="0" smtClean="0"/>
              <a:t> inhibitörü) ortalama </a:t>
            </a:r>
            <a:r>
              <a:rPr lang="tr-TR" sz="1800" dirty="0" err="1" smtClean="0"/>
              <a:t>survi</a:t>
            </a:r>
            <a:r>
              <a:rPr lang="tr-TR" sz="1800" dirty="0" smtClean="0"/>
              <a:t> 10.7 ay kontrol grubu 7.9 ay</a:t>
            </a:r>
          </a:p>
          <a:p>
            <a:pPr>
              <a:buNone/>
            </a:pPr>
            <a:endParaRPr lang="tr-TR" sz="1800" dirty="0" smtClean="0"/>
          </a:p>
          <a:p>
            <a:pPr>
              <a:buNone/>
            </a:pPr>
            <a:r>
              <a:rPr lang="tr-TR" sz="1800" dirty="0" smtClean="0"/>
              <a:t>Toleransı iyi, yan etki </a:t>
            </a:r>
            <a:r>
              <a:rPr lang="tr-TR" sz="1800" dirty="0" err="1" smtClean="0"/>
              <a:t>diare</a:t>
            </a:r>
            <a:r>
              <a:rPr lang="tr-TR" sz="1800" dirty="0" smtClean="0"/>
              <a:t>, kilo kaybı, el-ayak deri sendromu</a:t>
            </a:r>
          </a:p>
          <a:p>
            <a:endParaRPr lang="tr-TR" sz="1800" dirty="0" smtClean="0"/>
          </a:p>
          <a:p>
            <a:r>
              <a:rPr lang="tr-TR" sz="1800" dirty="0" err="1" smtClean="0"/>
              <a:t>Bevacizumab</a:t>
            </a:r>
            <a:r>
              <a:rPr lang="tr-TR" sz="1800" dirty="0" smtClean="0"/>
              <a:t>(VEGF reseptör inhibitörü): ?????????????</a:t>
            </a:r>
          </a:p>
          <a:p>
            <a:endParaRPr lang="tr-TR"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err="1" smtClean="0"/>
              <a:t>Surviyi</a:t>
            </a:r>
            <a:r>
              <a:rPr lang="tr-TR" sz="1800" dirty="0" smtClean="0"/>
              <a:t> belirleyen en önemli etkenler</a:t>
            </a:r>
            <a:endParaRPr lang="tr-TR" sz="1800" dirty="0"/>
          </a:p>
        </p:txBody>
      </p:sp>
      <p:sp>
        <p:nvSpPr>
          <p:cNvPr id="3" name="2 İçerik Yer Tutucusu"/>
          <p:cNvSpPr>
            <a:spLocks noGrp="1"/>
          </p:cNvSpPr>
          <p:nvPr>
            <p:ph idx="1"/>
          </p:nvPr>
        </p:nvSpPr>
        <p:spPr/>
        <p:txBody>
          <a:bodyPr>
            <a:normAutofit/>
          </a:bodyPr>
          <a:lstStyle/>
          <a:p>
            <a:r>
              <a:rPr lang="tr-TR" sz="1800" dirty="0" smtClean="0"/>
              <a:t>Altta yatan hastalığın şiddeti</a:t>
            </a:r>
            <a:endParaRPr lang="en-US" sz="1800" dirty="0" smtClean="0"/>
          </a:p>
          <a:p>
            <a:r>
              <a:rPr lang="tr-TR" sz="1800" dirty="0" smtClean="0"/>
              <a:t>Tümör çapı</a:t>
            </a:r>
            <a:endParaRPr lang="en-US" sz="1800" dirty="0" smtClean="0"/>
          </a:p>
          <a:p>
            <a:r>
              <a:rPr lang="tr-TR" sz="1800" dirty="0" smtClean="0"/>
              <a:t>Tümörün çevresindeki dokulara yayılımı </a:t>
            </a:r>
            <a:endParaRPr lang="en-US" sz="1800" dirty="0" smtClean="0"/>
          </a:p>
          <a:p>
            <a:r>
              <a:rPr lang="tr-TR" sz="1800" dirty="0" smtClean="0"/>
              <a:t>Metastazın varlığı</a:t>
            </a:r>
            <a:endParaRPr lang="tr-TR"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Eksternal</a:t>
            </a:r>
            <a:r>
              <a:rPr lang="tr-TR" dirty="0" smtClean="0"/>
              <a:t> </a:t>
            </a:r>
            <a:r>
              <a:rPr lang="tr-TR" dirty="0" err="1" smtClean="0"/>
              <a:t>Beam</a:t>
            </a:r>
            <a:r>
              <a:rPr lang="tr-TR" dirty="0" smtClean="0"/>
              <a:t> Radyoterapi</a:t>
            </a:r>
            <a:endParaRPr lang="tr-TR" dirty="0"/>
          </a:p>
        </p:txBody>
      </p:sp>
      <p:sp>
        <p:nvSpPr>
          <p:cNvPr id="3" name="2 İçerik Yer Tutucusu"/>
          <p:cNvSpPr>
            <a:spLocks noGrp="1"/>
          </p:cNvSpPr>
          <p:nvPr>
            <p:ph idx="1"/>
          </p:nvPr>
        </p:nvSpPr>
        <p:spPr/>
        <p:txBody>
          <a:bodyPr>
            <a:normAutofit/>
          </a:bodyPr>
          <a:lstStyle/>
          <a:p>
            <a:r>
              <a:rPr lang="tr-TR" sz="1800" dirty="0" err="1" smtClean="0"/>
              <a:t>Intensity</a:t>
            </a:r>
            <a:r>
              <a:rPr lang="tr-TR" sz="1800" dirty="0" smtClean="0"/>
              <a:t>-</a:t>
            </a:r>
            <a:r>
              <a:rPr lang="tr-TR" sz="1800" dirty="0" err="1" smtClean="0"/>
              <a:t>modulated</a:t>
            </a:r>
            <a:r>
              <a:rPr lang="tr-TR" sz="1800" dirty="0" smtClean="0"/>
              <a:t> </a:t>
            </a:r>
            <a:r>
              <a:rPr lang="tr-TR" sz="1800" dirty="0" err="1" smtClean="0"/>
              <a:t>radiation</a:t>
            </a:r>
            <a:r>
              <a:rPr lang="tr-TR" sz="1800" dirty="0" smtClean="0"/>
              <a:t> </a:t>
            </a:r>
            <a:r>
              <a:rPr lang="tr-TR" sz="1800" dirty="0" err="1" smtClean="0"/>
              <a:t>terapy</a:t>
            </a:r>
            <a:r>
              <a:rPr lang="tr-TR" sz="1800" dirty="0" smtClean="0"/>
              <a:t>(IMRT)</a:t>
            </a:r>
          </a:p>
          <a:p>
            <a:r>
              <a:rPr lang="tr-TR" sz="1800" dirty="0" err="1" smtClean="0"/>
              <a:t>Streotactic</a:t>
            </a:r>
            <a:r>
              <a:rPr lang="tr-TR" sz="1800" dirty="0" smtClean="0"/>
              <a:t> body </a:t>
            </a:r>
            <a:r>
              <a:rPr lang="tr-TR" sz="1800" dirty="0" err="1" smtClean="0"/>
              <a:t>radiation</a:t>
            </a:r>
            <a:r>
              <a:rPr lang="tr-TR" sz="1800" dirty="0" smtClean="0"/>
              <a:t> </a:t>
            </a:r>
            <a:r>
              <a:rPr lang="tr-TR" sz="1800" dirty="0" err="1" smtClean="0"/>
              <a:t>terapy</a:t>
            </a:r>
            <a:r>
              <a:rPr lang="tr-TR" sz="1800" dirty="0" smtClean="0"/>
              <a:t>(SBRT)</a:t>
            </a:r>
          </a:p>
          <a:p>
            <a:endParaRPr lang="tr-TR" sz="1800" dirty="0" smtClean="0"/>
          </a:p>
          <a:p>
            <a:r>
              <a:rPr lang="tr-TR" sz="1800" dirty="0" smtClean="0"/>
              <a:t>Özellikle </a:t>
            </a:r>
            <a:r>
              <a:rPr lang="tr-TR" sz="1800" dirty="0" err="1" smtClean="0"/>
              <a:t>unrezektabl</a:t>
            </a:r>
            <a:r>
              <a:rPr lang="tr-TR" sz="1800" dirty="0" smtClean="0"/>
              <a:t>, lokali ileri ve </a:t>
            </a:r>
            <a:r>
              <a:rPr lang="tr-TR" sz="1800" dirty="0" err="1" smtClean="0"/>
              <a:t>rekurrent</a:t>
            </a:r>
            <a:r>
              <a:rPr lang="tr-TR" sz="1800" dirty="0" smtClean="0"/>
              <a:t> </a:t>
            </a:r>
            <a:r>
              <a:rPr lang="tr-TR" sz="1800" dirty="0" smtClean="0"/>
              <a:t>olgularda uygun, </a:t>
            </a:r>
          </a:p>
          <a:p>
            <a:r>
              <a:rPr lang="tr-TR" sz="1800" dirty="0" smtClean="0"/>
              <a:t>1 yıl lokal kontrol %87, ortalama </a:t>
            </a:r>
            <a:r>
              <a:rPr lang="tr-TR" sz="1800" dirty="0" err="1" smtClean="0"/>
              <a:t>survi</a:t>
            </a:r>
            <a:r>
              <a:rPr lang="tr-TR" sz="1800" dirty="0" smtClean="0"/>
              <a:t> 17 ay</a:t>
            </a:r>
          </a:p>
          <a:p>
            <a:endParaRPr lang="tr-TR" sz="1800" dirty="0" smtClean="0"/>
          </a:p>
          <a:p>
            <a:r>
              <a:rPr lang="tr-TR" sz="1800" dirty="0" err="1" smtClean="0"/>
              <a:t>Child</a:t>
            </a:r>
            <a:r>
              <a:rPr lang="tr-TR" sz="1800" dirty="0" smtClean="0"/>
              <a:t> A ve B uygun , C için veri yok</a:t>
            </a:r>
            <a:endParaRPr lang="tr-TR"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14290"/>
            <a:ext cx="8229600" cy="510334"/>
          </a:xfrm>
        </p:spPr>
        <p:txBody>
          <a:bodyPr>
            <a:normAutofit fontScale="90000"/>
          </a:bodyPr>
          <a:lstStyle/>
          <a:p>
            <a:r>
              <a:rPr lang="tr-TR" dirty="0" err="1" smtClean="0"/>
              <a:t>Kolanjiokarsinom</a:t>
            </a:r>
            <a:endParaRPr lang="tr-TR" dirty="0"/>
          </a:p>
        </p:txBody>
      </p:sp>
      <p:sp>
        <p:nvSpPr>
          <p:cNvPr id="3" name="2 İçerik Yer Tutucusu"/>
          <p:cNvSpPr>
            <a:spLocks noGrp="1"/>
          </p:cNvSpPr>
          <p:nvPr>
            <p:ph idx="1"/>
          </p:nvPr>
        </p:nvSpPr>
        <p:spPr>
          <a:xfrm>
            <a:off x="457200" y="785794"/>
            <a:ext cx="8229600" cy="5857916"/>
          </a:xfrm>
        </p:spPr>
        <p:txBody>
          <a:bodyPr>
            <a:normAutofit/>
          </a:bodyPr>
          <a:lstStyle/>
          <a:p>
            <a:pPr algn="just">
              <a:lnSpc>
                <a:spcPct val="150000"/>
              </a:lnSpc>
            </a:pPr>
            <a:r>
              <a:rPr lang="tr-TR" sz="1600" dirty="0" smtClean="0"/>
              <a:t>Karaciğerin </a:t>
            </a:r>
            <a:r>
              <a:rPr lang="tr-TR" sz="1600" dirty="0" err="1" smtClean="0"/>
              <a:t>primer</a:t>
            </a:r>
            <a:r>
              <a:rPr lang="tr-TR" sz="1600" dirty="0" smtClean="0"/>
              <a:t> kanserlerinin %90 HCC, %7 </a:t>
            </a:r>
            <a:r>
              <a:rPr lang="tr-TR" sz="1600" dirty="0" err="1" smtClean="0"/>
              <a:t>kolanjiokarsinom</a:t>
            </a:r>
            <a:endParaRPr lang="tr-TR" sz="1600" dirty="0" smtClean="0"/>
          </a:p>
          <a:p>
            <a:pPr algn="just">
              <a:lnSpc>
                <a:spcPct val="150000"/>
              </a:lnSpc>
            </a:pPr>
            <a:r>
              <a:rPr lang="tr-TR" sz="1600" dirty="0" err="1" smtClean="0"/>
              <a:t>İnsidansı</a:t>
            </a:r>
            <a:r>
              <a:rPr lang="tr-TR" sz="1600" dirty="0" smtClean="0"/>
              <a:t> ABD’de 1-2/100000’dir.</a:t>
            </a:r>
          </a:p>
          <a:p>
            <a:pPr algn="just">
              <a:lnSpc>
                <a:spcPct val="150000"/>
              </a:lnSpc>
            </a:pPr>
            <a:r>
              <a:rPr lang="tr-TR" sz="1600" dirty="0" err="1" smtClean="0"/>
              <a:t>Kolanjiokarsinom</a:t>
            </a:r>
            <a:r>
              <a:rPr lang="tr-TR" sz="1600" dirty="0" smtClean="0"/>
              <a:t> </a:t>
            </a:r>
            <a:r>
              <a:rPr lang="tr-TR" sz="1600" dirty="0" err="1" smtClean="0"/>
              <a:t>insidansı</a:t>
            </a:r>
            <a:r>
              <a:rPr lang="tr-TR" sz="1600" dirty="0" smtClean="0"/>
              <a:t> yaşla artar. Hastalar tipik olarak 50-70 yaşlarındadır. </a:t>
            </a:r>
            <a:r>
              <a:rPr lang="tr-TR" sz="1600" dirty="0" err="1" smtClean="0"/>
              <a:t>Primer</a:t>
            </a:r>
            <a:r>
              <a:rPr lang="tr-TR" sz="1600" dirty="0" smtClean="0"/>
              <a:t> </a:t>
            </a:r>
            <a:r>
              <a:rPr lang="tr-TR" sz="1600" dirty="0" err="1" smtClean="0"/>
              <a:t>sklerozan</a:t>
            </a:r>
            <a:r>
              <a:rPr lang="tr-TR" sz="1600" dirty="0" smtClean="0"/>
              <a:t> </a:t>
            </a:r>
            <a:r>
              <a:rPr lang="tr-TR" sz="1600" dirty="0" err="1" smtClean="0"/>
              <a:t>kolanjit</a:t>
            </a:r>
            <a:r>
              <a:rPr lang="tr-TR" sz="1600" dirty="0" smtClean="0"/>
              <a:t> (PSK) ve koledok kisti olanlar 2 </a:t>
            </a:r>
            <a:r>
              <a:rPr lang="tr-TR" sz="1600" dirty="0" err="1" smtClean="0"/>
              <a:t>dekat</a:t>
            </a:r>
            <a:r>
              <a:rPr lang="tr-TR" sz="1600" dirty="0" smtClean="0"/>
              <a:t> daha erken </a:t>
            </a:r>
            <a:r>
              <a:rPr lang="tr-TR" sz="1600" dirty="0" err="1" smtClean="0"/>
              <a:t>prezente</a:t>
            </a:r>
            <a:r>
              <a:rPr lang="tr-TR" sz="1600" dirty="0" smtClean="0"/>
              <a:t> olur. </a:t>
            </a:r>
          </a:p>
          <a:p>
            <a:pPr algn="just">
              <a:lnSpc>
                <a:spcPct val="150000"/>
              </a:lnSpc>
            </a:pPr>
            <a:r>
              <a:rPr lang="tr-TR" sz="1600" dirty="0" smtClean="0"/>
              <a:t>PSK: </a:t>
            </a:r>
            <a:r>
              <a:rPr lang="tr-TR" sz="1600" dirty="0" err="1" smtClean="0"/>
              <a:t>Kolanjiokarsinomların</a:t>
            </a:r>
            <a:r>
              <a:rPr lang="tr-TR" sz="1600" dirty="0" smtClean="0"/>
              <a:t> %30’u </a:t>
            </a:r>
            <a:r>
              <a:rPr lang="tr-TR" sz="1600" dirty="0" err="1" smtClean="0"/>
              <a:t>ulseratif</a:t>
            </a:r>
            <a:r>
              <a:rPr lang="tr-TR" sz="1600" dirty="0" smtClean="0"/>
              <a:t> kolit olsun ya da olmasın </a:t>
            </a:r>
            <a:r>
              <a:rPr lang="tr-TR" sz="1600" dirty="0" err="1" smtClean="0"/>
              <a:t>PSK’lı</a:t>
            </a:r>
            <a:r>
              <a:rPr lang="tr-TR" sz="1600" dirty="0" smtClean="0"/>
              <a:t> hastalarda tanı alır. </a:t>
            </a:r>
            <a:r>
              <a:rPr lang="tr-TR" sz="1600" dirty="0" err="1" smtClean="0"/>
              <a:t>PSK’lı</a:t>
            </a:r>
            <a:r>
              <a:rPr lang="tr-TR" sz="1600" dirty="0" smtClean="0"/>
              <a:t> hastalarda yıllık </a:t>
            </a:r>
            <a:r>
              <a:rPr lang="tr-TR" sz="1600" dirty="0" err="1" smtClean="0"/>
              <a:t>kolanjiokarsinom</a:t>
            </a:r>
            <a:r>
              <a:rPr lang="tr-TR" sz="1600" dirty="0" smtClean="0"/>
              <a:t> </a:t>
            </a:r>
            <a:r>
              <a:rPr lang="tr-TR" sz="1600" dirty="0" err="1" smtClean="0"/>
              <a:t>insidansı</a:t>
            </a:r>
            <a:r>
              <a:rPr lang="tr-TR" sz="1600" dirty="0" smtClean="0"/>
              <a:t> %0.6-1.5’dir</a:t>
            </a:r>
          </a:p>
          <a:p>
            <a:pPr algn="just">
              <a:lnSpc>
                <a:spcPct val="150000"/>
              </a:lnSpc>
            </a:pPr>
            <a:r>
              <a:rPr lang="tr-TR" sz="1600" dirty="0" err="1" smtClean="0"/>
              <a:t>Fibrokistik</a:t>
            </a:r>
            <a:r>
              <a:rPr lang="tr-TR" sz="1600" dirty="0" smtClean="0"/>
              <a:t> hastalık: </a:t>
            </a:r>
            <a:r>
              <a:rPr lang="tr-TR" sz="1600" dirty="0" err="1" smtClean="0"/>
              <a:t>Caroli</a:t>
            </a:r>
            <a:r>
              <a:rPr lang="tr-TR" sz="1600" dirty="0" smtClean="0"/>
              <a:t> sendromu, </a:t>
            </a:r>
            <a:r>
              <a:rPr lang="tr-TR" sz="1600" dirty="0" err="1" smtClean="0"/>
              <a:t>konjenital</a:t>
            </a:r>
            <a:r>
              <a:rPr lang="tr-TR" sz="1600" dirty="0" smtClean="0"/>
              <a:t> </a:t>
            </a:r>
            <a:r>
              <a:rPr lang="tr-TR" sz="1600" dirty="0" err="1" smtClean="0"/>
              <a:t>hepatik</a:t>
            </a:r>
            <a:r>
              <a:rPr lang="tr-TR" sz="1600" dirty="0" smtClean="0"/>
              <a:t> </a:t>
            </a:r>
            <a:r>
              <a:rPr lang="tr-TR" sz="1600" dirty="0" err="1" smtClean="0"/>
              <a:t>fibrozis</a:t>
            </a:r>
            <a:r>
              <a:rPr lang="tr-TR" sz="1600" dirty="0" smtClean="0"/>
              <a:t> ve koledok kistleri gibi </a:t>
            </a:r>
            <a:r>
              <a:rPr lang="tr-TR" sz="1600" dirty="0" err="1" smtClean="0"/>
              <a:t>konjenital</a:t>
            </a:r>
            <a:r>
              <a:rPr lang="tr-TR" sz="1600" dirty="0" smtClean="0"/>
              <a:t> anomalilerde </a:t>
            </a:r>
            <a:r>
              <a:rPr lang="tr-TR" sz="1600" dirty="0" err="1" smtClean="0"/>
              <a:t>malig</a:t>
            </a:r>
            <a:r>
              <a:rPr lang="tr-TR" sz="1600" dirty="0" smtClean="0"/>
              <a:t> n değişim riski yaklaşık %15’dir. Ortalama tanı yaşı 34’tur.</a:t>
            </a:r>
          </a:p>
          <a:p>
            <a:pPr algn="just">
              <a:lnSpc>
                <a:spcPct val="150000"/>
              </a:lnSpc>
            </a:pPr>
            <a:r>
              <a:rPr lang="tr-TR" sz="1600" dirty="0" err="1" smtClean="0"/>
              <a:t>Parazitik</a:t>
            </a:r>
            <a:r>
              <a:rPr lang="tr-TR" sz="1600" dirty="0" smtClean="0"/>
              <a:t> </a:t>
            </a:r>
            <a:r>
              <a:rPr lang="tr-TR" sz="1600" dirty="0" err="1" smtClean="0"/>
              <a:t>enfestasyonlar</a:t>
            </a:r>
            <a:r>
              <a:rPr lang="tr-TR" sz="1600" dirty="0" smtClean="0"/>
              <a:t>: </a:t>
            </a:r>
            <a:r>
              <a:rPr lang="tr-TR" sz="1600" dirty="0" err="1" smtClean="0"/>
              <a:t>Clonorchis</a:t>
            </a:r>
            <a:r>
              <a:rPr lang="tr-TR" sz="1600" dirty="0" smtClean="0"/>
              <a:t> ve </a:t>
            </a:r>
            <a:r>
              <a:rPr lang="tr-TR" sz="1600" dirty="0" err="1" smtClean="0"/>
              <a:t>opisthorchis</a:t>
            </a:r>
            <a:r>
              <a:rPr lang="tr-TR" sz="1600" dirty="0" smtClean="0"/>
              <a:t> gibi </a:t>
            </a:r>
            <a:r>
              <a:rPr lang="tr-TR" sz="1600" dirty="0" err="1" smtClean="0"/>
              <a:t>parazitik</a:t>
            </a:r>
            <a:r>
              <a:rPr lang="tr-TR" sz="1600" dirty="0" smtClean="0"/>
              <a:t> </a:t>
            </a:r>
            <a:r>
              <a:rPr lang="tr-TR" sz="1600" dirty="0" err="1" smtClean="0"/>
              <a:t>enfestasyonlar</a:t>
            </a:r>
            <a:r>
              <a:rPr lang="tr-TR" sz="1600" dirty="0" smtClean="0"/>
              <a:t> </a:t>
            </a:r>
          </a:p>
          <a:p>
            <a:pPr algn="just">
              <a:lnSpc>
                <a:spcPct val="150000"/>
              </a:lnSpc>
            </a:pPr>
            <a:r>
              <a:rPr lang="tr-TR" sz="1600" dirty="0" err="1" smtClean="0"/>
              <a:t>Kolelithiazis</a:t>
            </a:r>
            <a:r>
              <a:rPr lang="tr-TR" sz="1600" dirty="0" smtClean="0"/>
              <a:t> ve </a:t>
            </a:r>
            <a:r>
              <a:rPr lang="tr-TR" sz="1600" dirty="0" err="1" smtClean="0"/>
              <a:t>hepatolithiazis</a:t>
            </a:r>
            <a:r>
              <a:rPr lang="tr-TR" sz="1600" dirty="0" smtClean="0"/>
              <a:t>: </a:t>
            </a:r>
            <a:r>
              <a:rPr lang="tr-TR" sz="1600" dirty="0" err="1" smtClean="0"/>
              <a:t>Kolelithiazis</a:t>
            </a:r>
            <a:r>
              <a:rPr lang="tr-TR" sz="1600" dirty="0" smtClean="0"/>
              <a:t> ile safra kesesi kanseri arasında </a:t>
            </a:r>
            <a:r>
              <a:rPr lang="tr-TR" sz="1600" dirty="0" err="1" smtClean="0"/>
              <a:t>guclu</a:t>
            </a:r>
            <a:r>
              <a:rPr lang="tr-TR" sz="1600" dirty="0" smtClean="0"/>
              <a:t> bir ilişki olmasına rağmen </a:t>
            </a:r>
            <a:r>
              <a:rPr lang="tr-TR" sz="1600" dirty="0" err="1" smtClean="0"/>
              <a:t>kolanjiokarsinom</a:t>
            </a:r>
            <a:r>
              <a:rPr lang="tr-TR" sz="1600" dirty="0" smtClean="0"/>
              <a:t> ile daha azdır. Kronik </a:t>
            </a:r>
            <a:r>
              <a:rPr lang="tr-TR" sz="1600" dirty="0" err="1" smtClean="0"/>
              <a:t>intrahepatik</a:t>
            </a:r>
            <a:r>
              <a:rPr lang="tr-TR" sz="1600" dirty="0" smtClean="0"/>
              <a:t> taş hastalığı (</a:t>
            </a:r>
            <a:r>
              <a:rPr lang="tr-TR" sz="1600" dirty="0" err="1" smtClean="0"/>
              <a:t>hepatolithiazis</a:t>
            </a:r>
            <a:r>
              <a:rPr lang="tr-TR" sz="1600" dirty="0" smtClean="0"/>
              <a:t>) ile </a:t>
            </a:r>
            <a:r>
              <a:rPr lang="tr-TR" sz="1600" dirty="0" err="1" smtClean="0"/>
              <a:t>kolanjiokarsinom</a:t>
            </a:r>
            <a:r>
              <a:rPr lang="tr-TR" sz="1600" dirty="0" smtClean="0"/>
              <a:t> arasında acık ve </a:t>
            </a:r>
            <a:r>
              <a:rPr lang="tr-TR" sz="1600" dirty="0" err="1" smtClean="0"/>
              <a:t>guclu</a:t>
            </a:r>
            <a:r>
              <a:rPr lang="tr-TR" sz="1600" dirty="0" smtClean="0"/>
              <a:t> bir ilişki vardır.</a:t>
            </a:r>
            <a:endParaRPr lang="tr-TR"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500042"/>
            <a:ext cx="8229600" cy="5824558"/>
          </a:xfrm>
        </p:spPr>
        <p:txBody>
          <a:bodyPr>
            <a:normAutofit/>
          </a:bodyPr>
          <a:lstStyle/>
          <a:p>
            <a:pPr algn="just">
              <a:lnSpc>
                <a:spcPct val="150000"/>
              </a:lnSpc>
            </a:pPr>
            <a:r>
              <a:rPr lang="tr-TR" sz="1800" dirty="0" err="1" smtClean="0"/>
              <a:t>Toksik</a:t>
            </a:r>
            <a:r>
              <a:rPr lang="tr-TR" sz="1800" dirty="0" smtClean="0"/>
              <a:t> </a:t>
            </a:r>
            <a:r>
              <a:rPr lang="tr-TR" sz="1800" dirty="0" err="1" smtClean="0"/>
              <a:t>maruziyeti</a:t>
            </a:r>
            <a:r>
              <a:rPr lang="tr-TR" sz="1800" dirty="0" smtClean="0"/>
              <a:t>: </a:t>
            </a:r>
            <a:r>
              <a:rPr lang="tr-TR" sz="1800" dirty="0" err="1" smtClean="0"/>
              <a:t>Thorotrast</a:t>
            </a:r>
            <a:r>
              <a:rPr lang="tr-TR" sz="1800" dirty="0" smtClean="0"/>
              <a:t> </a:t>
            </a:r>
            <a:r>
              <a:rPr lang="tr-TR" sz="1800" dirty="0" err="1" smtClean="0"/>
              <a:t>maruziyetinden</a:t>
            </a:r>
            <a:r>
              <a:rPr lang="tr-TR" sz="1800" dirty="0" smtClean="0"/>
              <a:t> 30-35 yıl sonra </a:t>
            </a:r>
            <a:r>
              <a:rPr lang="tr-TR" sz="1800" dirty="0" err="1" smtClean="0"/>
              <a:t>kolanjiokarsinom</a:t>
            </a:r>
            <a:r>
              <a:rPr lang="tr-TR" sz="1800" dirty="0" smtClean="0"/>
              <a:t> gelişimi bildirilmektedir. Alkol ve sigara ???</a:t>
            </a:r>
          </a:p>
          <a:p>
            <a:pPr algn="just">
              <a:lnSpc>
                <a:spcPct val="150000"/>
              </a:lnSpc>
            </a:pPr>
            <a:r>
              <a:rPr lang="tr-TR" sz="1800" dirty="0" err="1" smtClean="0"/>
              <a:t>Lynch</a:t>
            </a:r>
            <a:r>
              <a:rPr lang="tr-TR" sz="1800" dirty="0" smtClean="0"/>
              <a:t> sendromu II ve </a:t>
            </a:r>
            <a:r>
              <a:rPr lang="tr-TR" sz="1800" dirty="0" err="1" smtClean="0"/>
              <a:t>biliyer</a:t>
            </a:r>
            <a:r>
              <a:rPr lang="tr-TR" sz="1800" dirty="0" smtClean="0"/>
              <a:t> </a:t>
            </a:r>
            <a:r>
              <a:rPr lang="tr-TR" sz="1800" dirty="0" err="1" smtClean="0"/>
              <a:t>papillomatozis</a:t>
            </a:r>
            <a:r>
              <a:rPr lang="tr-TR" sz="1800" dirty="0" smtClean="0"/>
              <a:t>: </a:t>
            </a:r>
            <a:r>
              <a:rPr lang="tr-TR" sz="1800" dirty="0" err="1" smtClean="0"/>
              <a:t>Biliyerpapillomatozis</a:t>
            </a:r>
            <a:r>
              <a:rPr lang="tr-TR" sz="1800" dirty="0" smtClean="0"/>
              <a:t> safra kanallarında </a:t>
            </a:r>
            <a:r>
              <a:rPr lang="tr-TR" sz="1800" dirty="0" err="1" smtClean="0"/>
              <a:t>multibl</a:t>
            </a:r>
            <a:r>
              <a:rPr lang="tr-TR" sz="1800" dirty="0" smtClean="0"/>
              <a:t> </a:t>
            </a:r>
            <a:r>
              <a:rPr lang="tr-TR" sz="1800" dirty="0" err="1" smtClean="0"/>
              <a:t>adenomatoz</a:t>
            </a:r>
            <a:r>
              <a:rPr lang="tr-TR" sz="1800" dirty="0" smtClean="0"/>
              <a:t> polipler, tekrarlayan karın ağrısı, sarılık ve akut </a:t>
            </a:r>
            <a:r>
              <a:rPr lang="tr-TR" sz="1800" dirty="0" err="1" smtClean="0"/>
              <a:t>kolanjit</a:t>
            </a:r>
            <a:endParaRPr lang="tr-TR" sz="1800" dirty="0" smtClean="0"/>
          </a:p>
          <a:p>
            <a:pPr algn="just">
              <a:lnSpc>
                <a:spcPct val="150000"/>
              </a:lnSpc>
            </a:pPr>
            <a:r>
              <a:rPr lang="tr-TR" sz="1800" dirty="0" smtClean="0"/>
              <a:t>Kronik karaciğer hastalığı</a:t>
            </a:r>
          </a:p>
          <a:p>
            <a:pPr algn="just">
              <a:lnSpc>
                <a:spcPct val="150000"/>
              </a:lnSpc>
            </a:pPr>
            <a:r>
              <a:rPr lang="tr-TR" sz="1800" dirty="0" err="1" smtClean="0"/>
              <a:t>Non</a:t>
            </a:r>
            <a:r>
              <a:rPr lang="tr-TR" sz="1800" dirty="0" smtClean="0"/>
              <a:t> </a:t>
            </a:r>
            <a:r>
              <a:rPr lang="tr-TR" sz="1800" dirty="0" err="1" smtClean="0"/>
              <a:t>viral</a:t>
            </a:r>
            <a:r>
              <a:rPr lang="tr-TR" sz="1800" dirty="0" smtClean="0"/>
              <a:t> kronik karaciğer hastalığı: </a:t>
            </a:r>
            <a:r>
              <a:rPr lang="tr-TR" sz="1800" dirty="0" err="1" smtClean="0"/>
              <a:t>İntrahepatik</a:t>
            </a:r>
            <a:r>
              <a:rPr lang="tr-TR" sz="1800" dirty="0" smtClean="0"/>
              <a:t> </a:t>
            </a:r>
            <a:r>
              <a:rPr lang="tr-TR" sz="1800" dirty="0" err="1" smtClean="0"/>
              <a:t>kolanjiokarsinom</a:t>
            </a:r>
            <a:r>
              <a:rPr lang="tr-TR" sz="1800" dirty="0" smtClean="0"/>
              <a:t> ile ilişkili </a:t>
            </a:r>
          </a:p>
          <a:p>
            <a:pPr algn="just">
              <a:lnSpc>
                <a:spcPct val="150000"/>
              </a:lnSpc>
            </a:pPr>
            <a:r>
              <a:rPr lang="sv-SE" sz="1800" dirty="0" smtClean="0"/>
              <a:t>Diyabetes Mellitus (DM): Vaka kontrollu calışmalarda</a:t>
            </a:r>
            <a:r>
              <a:rPr lang="tr-TR" sz="1800" dirty="0" smtClean="0"/>
              <a:t> normal </a:t>
            </a:r>
            <a:r>
              <a:rPr lang="tr-TR" sz="1800" dirty="0" err="1" smtClean="0"/>
              <a:t>populasyondan</a:t>
            </a:r>
            <a:r>
              <a:rPr lang="tr-TR" sz="1800" dirty="0" smtClean="0"/>
              <a:t> 2 kat daha </a:t>
            </a:r>
            <a:r>
              <a:rPr lang="tr-TR" sz="1800" dirty="0" err="1" smtClean="0"/>
              <a:t>yuksek</a:t>
            </a:r>
            <a:endParaRPr lang="tr-TR" sz="1800" dirty="0" smtClean="0"/>
          </a:p>
          <a:p>
            <a:pPr algn="just">
              <a:lnSpc>
                <a:spcPct val="150000"/>
              </a:lnSpc>
            </a:pPr>
            <a:r>
              <a:rPr lang="tr-TR" sz="1800" dirty="0" err="1" smtClean="0"/>
              <a:t>Obesite</a:t>
            </a:r>
            <a:r>
              <a:rPr lang="tr-TR" sz="1800" dirty="0" smtClean="0"/>
              <a:t>: Vaka </a:t>
            </a:r>
            <a:r>
              <a:rPr lang="tr-TR" sz="1800" dirty="0" err="1" smtClean="0"/>
              <a:t>kontrollu</a:t>
            </a:r>
            <a:r>
              <a:rPr lang="tr-TR" sz="1800" dirty="0" smtClean="0"/>
              <a:t> </a:t>
            </a:r>
            <a:r>
              <a:rPr lang="tr-TR" sz="1800" dirty="0" err="1" smtClean="0"/>
              <a:t>calışmalarda</a:t>
            </a:r>
            <a:r>
              <a:rPr lang="tr-TR" sz="1800" dirty="0" smtClean="0"/>
              <a:t> </a:t>
            </a:r>
            <a:r>
              <a:rPr lang="tr-TR" sz="1800" dirty="0" err="1" smtClean="0"/>
              <a:t>ekstrahepatik</a:t>
            </a:r>
            <a:r>
              <a:rPr lang="tr-TR" sz="1800" dirty="0" smtClean="0"/>
              <a:t> </a:t>
            </a:r>
            <a:r>
              <a:rPr lang="tr-TR" sz="1800" dirty="0" err="1" smtClean="0"/>
              <a:t>kolanjiokarsinom</a:t>
            </a:r>
            <a:r>
              <a:rPr lang="tr-TR" sz="1800" dirty="0" smtClean="0"/>
              <a:t> ile ilişkili bulunmuştur</a:t>
            </a:r>
          </a:p>
          <a:p>
            <a:pPr algn="just">
              <a:lnSpc>
                <a:spcPct val="150000"/>
              </a:lnSpc>
            </a:pPr>
            <a:r>
              <a:rPr lang="tr-TR" sz="1800" dirty="0" smtClean="0"/>
              <a:t>HIV enfeksiyonu: </a:t>
            </a:r>
            <a:r>
              <a:rPr lang="tr-TR" sz="1800" dirty="0" err="1" smtClean="0"/>
              <a:t>İntrahepatik</a:t>
            </a:r>
            <a:r>
              <a:rPr lang="tr-TR" sz="1800" dirty="0" smtClean="0"/>
              <a:t> </a:t>
            </a:r>
            <a:r>
              <a:rPr lang="tr-TR" sz="1800" dirty="0" err="1" smtClean="0"/>
              <a:t>kolanjiokarsinom</a:t>
            </a:r>
            <a:r>
              <a:rPr lang="tr-TR" sz="1800" dirty="0" smtClean="0"/>
              <a:t> </a:t>
            </a:r>
            <a:r>
              <a:rPr lang="tr-TR" sz="1800" dirty="0" err="1" smtClean="0"/>
              <a:t>icin</a:t>
            </a:r>
            <a:r>
              <a:rPr lang="tr-TR" sz="1800" dirty="0" smtClean="0"/>
              <a:t> bağımsız risk </a:t>
            </a:r>
            <a:r>
              <a:rPr lang="tr-TR" sz="1800" dirty="0" err="1" smtClean="0"/>
              <a:t>faktorudur</a:t>
            </a:r>
            <a:endParaRPr lang="tr-TR"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r>
              <a:rPr lang="tr-TR" sz="1800" dirty="0" smtClean="0"/>
              <a:t>Histolojik tipleri : </a:t>
            </a:r>
            <a:r>
              <a:rPr lang="tr-TR" sz="1800" dirty="0" err="1" smtClean="0"/>
              <a:t>sklerozan</a:t>
            </a:r>
            <a:r>
              <a:rPr lang="tr-TR" sz="1800" dirty="0" smtClean="0"/>
              <a:t>(%94) , </a:t>
            </a:r>
            <a:r>
              <a:rPr lang="tr-TR" sz="1800" dirty="0" err="1" smtClean="0"/>
              <a:t>noduler</a:t>
            </a:r>
            <a:r>
              <a:rPr lang="tr-TR" sz="1800" dirty="0" smtClean="0"/>
              <a:t>, </a:t>
            </a:r>
            <a:r>
              <a:rPr lang="tr-TR" sz="1800" dirty="0" err="1" smtClean="0"/>
              <a:t>papiller</a:t>
            </a:r>
            <a:endParaRPr lang="tr-TR" sz="1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173.jpg"/>
          <p:cNvPicPr>
            <a:picLocks noGrp="1" noChangeAspect="1"/>
          </p:cNvPicPr>
          <p:nvPr>
            <p:ph idx="1"/>
          </p:nvPr>
        </p:nvPicPr>
        <p:blipFill>
          <a:blip r:embed="rId2"/>
          <a:stretch>
            <a:fillRect/>
          </a:stretch>
        </p:blipFill>
        <p:spPr>
          <a:xfrm>
            <a:off x="457200" y="2072481"/>
            <a:ext cx="8229600" cy="4114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57158" y="714356"/>
            <a:ext cx="8229600" cy="5786478"/>
          </a:xfrm>
        </p:spPr>
        <p:txBody>
          <a:bodyPr>
            <a:normAutofit lnSpcReduction="10000"/>
          </a:bodyPr>
          <a:lstStyle/>
          <a:p>
            <a:r>
              <a:rPr lang="tr-TR" sz="1900" dirty="0" smtClean="0">
                <a:latin typeface="Times New Roman" pitchFamily="18" charset="0"/>
                <a:cs typeface="Times New Roman" pitchFamily="18" charset="0"/>
              </a:rPr>
              <a:t>Sık görülen selim lezyonlar:</a:t>
            </a:r>
          </a:p>
          <a:p>
            <a:r>
              <a:rPr lang="tr-TR" sz="1900" dirty="0" smtClean="0">
                <a:latin typeface="Times New Roman" pitchFamily="18" charset="0"/>
                <a:cs typeface="Times New Roman" pitchFamily="18" charset="0"/>
              </a:rPr>
              <a:t>●</a:t>
            </a:r>
            <a:r>
              <a:rPr lang="tr-TR" sz="1900" dirty="0" err="1" smtClean="0">
                <a:latin typeface="Times New Roman" pitchFamily="18" charset="0"/>
                <a:cs typeface="Times New Roman" pitchFamily="18" charset="0"/>
              </a:rPr>
              <a:t>Hemangiom</a:t>
            </a:r>
            <a:endParaRPr lang="tr-TR" sz="1900" dirty="0" smtClean="0">
              <a:latin typeface="Times New Roman" pitchFamily="18" charset="0"/>
              <a:cs typeface="Times New Roman" pitchFamily="18" charset="0"/>
            </a:endParaRPr>
          </a:p>
          <a:p>
            <a:r>
              <a:rPr lang="tr-TR" sz="1900" dirty="0" smtClean="0">
                <a:latin typeface="Times New Roman" pitchFamily="18" charset="0"/>
                <a:cs typeface="Times New Roman" pitchFamily="18" charset="0"/>
              </a:rPr>
              <a:t>●</a:t>
            </a:r>
            <a:r>
              <a:rPr lang="tr-TR" sz="1900" dirty="0" err="1" smtClean="0">
                <a:latin typeface="Times New Roman" pitchFamily="18" charset="0"/>
                <a:cs typeface="Times New Roman" pitchFamily="18" charset="0"/>
              </a:rPr>
              <a:t>Fokal</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Noduler</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Hiperplazi</a:t>
            </a:r>
            <a:endParaRPr lang="tr-TR" sz="1900" dirty="0" smtClean="0">
              <a:latin typeface="Times New Roman" pitchFamily="18" charset="0"/>
              <a:cs typeface="Times New Roman" pitchFamily="18" charset="0"/>
            </a:endParaRPr>
          </a:p>
          <a:p>
            <a:r>
              <a:rPr lang="tr-TR" sz="1900" dirty="0" smtClean="0">
                <a:latin typeface="Times New Roman" pitchFamily="18" charset="0"/>
                <a:cs typeface="Times New Roman" pitchFamily="18" charset="0"/>
              </a:rPr>
              <a:t>●</a:t>
            </a:r>
            <a:r>
              <a:rPr lang="tr-TR" sz="1900" dirty="0" err="1" smtClean="0">
                <a:latin typeface="Times New Roman" pitchFamily="18" charset="0"/>
                <a:cs typeface="Times New Roman" pitchFamily="18" charset="0"/>
              </a:rPr>
              <a:t>Hepatik</a:t>
            </a:r>
            <a:r>
              <a:rPr lang="tr-TR" sz="1900" dirty="0" smtClean="0">
                <a:latin typeface="Times New Roman" pitchFamily="18" charset="0"/>
                <a:cs typeface="Times New Roman" pitchFamily="18" charset="0"/>
              </a:rPr>
              <a:t> Adenoma</a:t>
            </a:r>
          </a:p>
          <a:p>
            <a:r>
              <a:rPr lang="tr-TR" sz="1900" dirty="0" smtClean="0">
                <a:latin typeface="Times New Roman" pitchFamily="18" charset="0"/>
                <a:cs typeface="Times New Roman" pitchFamily="18" charset="0"/>
              </a:rPr>
              <a:t>●</a:t>
            </a:r>
            <a:r>
              <a:rPr lang="tr-TR" sz="1900" dirty="0" err="1" smtClean="0">
                <a:latin typeface="Times New Roman" pitchFamily="18" charset="0"/>
                <a:cs typeface="Times New Roman" pitchFamily="18" charset="0"/>
              </a:rPr>
              <a:t>Idiopatik</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Non</a:t>
            </a:r>
            <a:r>
              <a:rPr lang="tr-TR" sz="1900" dirty="0" smtClean="0">
                <a:latin typeface="Times New Roman" pitchFamily="18" charset="0"/>
                <a:cs typeface="Times New Roman" pitchFamily="18" charset="0"/>
              </a:rPr>
              <a:t>-</a:t>
            </a:r>
            <a:r>
              <a:rPr lang="tr-TR" sz="1900" dirty="0" err="1" smtClean="0">
                <a:latin typeface="Times New Roman" pitchFamily="18" charset="0"/>
                <a:cs typeface="Times New Roman" pitchFamily="18" charset="0"/>
              </a:rPr>
              <a:t>sirotik</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portal</a:t>
            </a:r>
            <a:r>
              <a:rPr lang="tr-TR" sz="1900" dirty="0" smtClean="0">
                <a:latin typeface="Times New Roman" pitchFamily="18" charset="0"/>
                <a:cs typeface="Times New Roman" pitchFamily="18" charset="0"/>
              </a:rPr>
              <a:t> hipertansiyon(</a:t>
            </a:r>
            <a:r>
              <a:rPr lang="tr-TR" sz="1900" dirty="0" err="1" smtClean="0">
                <a:latin typeface="Times New Roman" pitchFamily="18" charset="0"/>
                <a:cs typeface="Times New Roman" pitchFamily="18" charset="0"/>
              </a:rPr>
              <a:t>Noduler</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rejeneratif</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hiperplazi</a:t>
            </a:r>
            <a:r>
              <a:rPr lang="tr-TR" sz="1900" dirty="0" smtClean="0">
                <a:latin typeface="Times New Roman" pitchFamily="18" charset="0"/>
                <a:cs typeface="Times New Roman" pitchFamily="18" charset="0"/>
              </a:rPr>
              <a:t>)</a:t>
            </a:r>
          </a:p>
          <a:p>
            <a:r>
              <a:rPr lang="tr-TR" sz="1900" dirty="0" smtClean="0">
                <a:latin typeface="Times New Roman" pitchFamily="18" charset="0"/>
                <a:cs typeface="Times New Roman" pitchFamily="18" charset="0"/>
              </a:rPr>
              <a:t>●</a:t>
            </a:r>
            <a:r>
              <a:rPr lang="tr-TR" sz="1900" dirty="0" err="1" smtClean="0">
                <a:latin typeface="Times New Roman" pitchFamily="18" charset="0"/>
                <a:cs typeface="Times New Roman" pitchFamily="18" charset="0"/>
              </a:rPr>
              <a:t>Rejeneratif</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Noduller</a:t>
            </a:r>
            <a:endParaRPr lang="tr-TR" sz="1900" dirty="0" smtClean="0">
              <a:latin typeface="Times New Roman" pitchFamily="18" charset="0"/>
              <a:cs typeface="Times New Roman" pitchFamily="18" charset="0"/>
            </a:endParaRPr>
          </a:p>
          <a:p>
            <a:r>
              <a:rPr lang="tr-TR" sz="1900" dirty="0" err="1" smtClean="0">
                <a:latin typeface="Times New Roman" pitchFamily="18" charset="0"/>
                <a:cs typeface="Times New Roman" pitchFamily="18" charset="0"/>
              </a:rPr>
              <a:t>Inflamatuar</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pseudotumör</a:t>
            </a:r>
            <a:r>
              <a:rPr lang="tr-TR" sz="1900" dirty="0" smtClean="0">
                <a:latin typeface="Times New Roman" pitchFamily="18" charset="0"/>
                <a:cs typeface="Times New Roman" pitchFamily="18" charset="0"/>
              </a:rPr>
              <a:t>: </a:t>
            </a:r>
            <a:r>
              <a:rPr lang="tr-TR" sz="1900" dirty="0" err="1" smtClean="0">
                <a:latin typeface="Times New Roman" pitchFamily="18" charset="0"/>
                <a:cs typeface="Times New Roman" pitchFamily="18" charset="0"/>
              </a:rPr>
              <a:t>inflamatuar</a:t>
            </a:r>
            <a:r>
              <a:rPr lang="tr-TR" sz="1900" dirty="0" smtClean="0">
                <a:latin typeface="Times New Roman" pitchFamily="18" charset="0"/>
                <a:cs typeface="Times New Roman" pitchFamily="18" charset="0"/>
              </a:rPr>
              <a:t> hücreler tarafından </a:t>
            </a:r>
            <a:r>
              <a:rPr lang="tr-TR" sz="1900" dirty="0" err="1" smtClean="0">
                <a:latin typeface="Times New Roman" pitchFamily="18" charset="0"/>
                <a:cs typeface="Times New Roman" pitchFamily="18" charset="0"/>
              </a:rPr>
              <a:t>infiltre</a:t>
            </a:r>
            <a:r>
              <a:rPr lang="tr-TR" sz="1900" dirty="0" smtClean="0">
                <a:latin typeface="Times New Roman" pitchFamily="18" charset="0"/>
                <a:cs typeface="Times New Roman" pitchFamily="18" charset="0"/>
              </a:rPr>
              <a:t> edilen ilerleyici </a:t>
            </a:r>
            <a:r>
              <a:rPr lang="tr-TR" sz="1900" dirty="0" err="1" smtClean="0">
                <a:latin typeface="Times New Roman" pitchFamily="18" charset="0"/>
                <a:cs typeface="Times New Roman" pitchFamily="18" charset="0"/>
              </a:rPr>
              <a:t>fibröz</a:t>
            </a:r>
            <a:r>
              <a:rPr lang="tr-TR" sz="1900" dirty="0" smtClean="0">
                <a:latin typeface="Times New Roman" pitchFamily="18" charset="0"/>
                <a:cs typeface="Times New Roman" pitchFamily="18" charset="0"/>
              </a:rPr>
              <a:t> doku- nadir görülür. </a:t>
            </a:r>
            <a:r>
              <a:rPr lang="tr-TR" sz="1900" dirty="0" err="1" smtClean="0">
                <a:latin typeface="Times New Roman" pitchFamily="18" charset="0"/>
                <a:cs typeface="Times New Roman" pitchFamily="18" charset="0"/>
              </a:rPr>
              <a:t>Etyoloji</a:t>
            </a:r>
            <a:r>
              <a:rPr lang="tr-TR" sz="1900" dirty="0" smtClean="0">
                <a:latin typeface="Times New Roman" pitchFamily="18" charset="0"/>
                <a:cs typeface="Times New Roman" pitchFamily="18" charset="0"/>
              </a:rPr>
              <a:t> bilinmiyor. Sistemik kronik hastalıklar ile birlikteliği sıktır. </a:t>
            </a:r>
            <a:endParaRPr lang="tr-TR" sz="1900" dirty="0" smtClean="0">
              <a:latin typeface="Times New Roman" pitchFamily="18" charset="0"/>
              <a:cs typeface="Times New Roman" pitchFamily="18" charset="0"/>
            </a:endParaRPr>
          </a:p>
          <a:p>
            <a:endParaRPr lang="tr-TR" sz="1900" dirty="0" smtClean="0">
              <a:latin typeface="Times New Roman" pitchFamily="18" charset="0"/>
              <a:cs typeface="Times New Roman" pitchFamily="18" charset="0"/>
            </a:endParaRPr>
          </a:p>
          <a:p>
            <a:endParaRPr lang="tr-TR" sz="1900" dirty="0" smtClean="0">
              <a:latin typeface="Times New Roman" pitchFamily="18" charset="0"/>
              <a:cs typeface="Times New Roman" pitchFamily="18" charset="0"/>
            </a:endParaRPr>
          </a:p>
          <a:p>
            <a:r>
              <a:rPr lang="tr-TR" sz="1900" dirty="0" smtClean="0">
                <a:latin typeface="Times New Roman" pitchFamily="18" charset="0"/>
                <a:cs typeface="Times New Roman" pitchFamily="18" charset="0"/>
              </a:rPr>
              <a:t>Sık </a:t>
            </a:r>
            <a:r>
              <a:rPr lang="tr-TR" sz="1900" dirty="0" err="1" smtClean="0">
                <a:latin typeface="Times New Roman" pitchFamily="18" charset="0"/>
                <a:cs typeface="Times New Roman" pitchFamily="18" charset="0"/>
              </a:rPr>
              <a:t>malign</a:t>
            </a:r>
            <a:r>
              <a:rPr lang="tr-TR" sz="1900" dirty="0" smtClean="0">
                <a:latin typeface="Times New Roman" pitchFamily="18" charset="0"/>
                <a:cs typeface="Times New Roman" pitchFamily="18" charset="0"/>
              </a:rPr>
              <a:t> lezyonlar:</a:t>
            </a:r>
          </a:p>
          <a:p>
            <a:r>
              <a:rPr lang="tr-TR" sz="1900" dirty="0" smtClean="0">
                <a:latin typeface="Times New Roman" pitchFamily="18" charset="0"/>
                <a:cs typeface="Times New Roman" pitchFamily="18" charset="0"/>
              </a:rPr>
              <a:t>●</a:t>
            </a:r>
            <a:r>
              <a:rPr lang="tr-TR" sz="1900" dirty="0" err="1" smtClean="0">
                <a:latin typeface="Times New Roman" pitchFamily="18" charset="0"/>
                <a:cs typeface="Times New Roman" pitchFamily="18" charset="0"/>
              </a:rPr>
              <a:t>Hepatosellular</a:t>
            </a:r>
            <a:r>
              <a:rPr lang="tr-TR" sz="1900" dirty="0" smtClean="0">
                <a:latin typeface="Times New Roman" pitchFamily="18" charset="0"/>
                <a:cs typeface="Times New Roman" pitchFamily="18" charset="0"/>
              </a:rPr>
              <a:t> Kanser</a:t>
            </a:r>
          </a:p>
          <a:p>
            <a:r>
              <a:rPr lang="tr-TR" sz="1900" dirty="0" smtClean="0">
                <a:latin typeface="Times New Roman" pitchFamily="18" charset="0"/>
                <a:cs typeface="Times New Roman" pitchFamily="18" charset="0"/>
              </a:rPr>
              <a:t>●</a:t>
            </a:r>
            <a:r>
              <a:rPr lang="tr-TR" sz="1900" dirty="0" err="1" smtClean="0">
                <a:latin typeface="Times New Roman" pitchFamily="18" charset="0"/>
                <a:cs typeface="Times New Roman" pitchFamily="18" charset="0"/>
              </a:rPr>
              <a:t>Kolanjiokanser</a:t>
            </a:r>
            <a:endParaRPr lang="tr-TR" sz="1900" dirty="0" smtClean="0">
              <a:latin typeface="Times New Roman" pitchFamily="18" charset="0"/>
              <a:cs typeface="Times New Roman" pitchFamily="18" charset="0"/>
            </a:endParaRPr>
          </a:p>
          <a:p>
            <a:r>
              <a:rPr lang="tr-TR" sz="1900" dirty="0" smtClean="0">
                <a:latin typeface="Times New Roman" pitchFamily="18" charset="0"/>
                <a:cs typeface="Times New Roman" pitchFamily="18" charset="0"/>
              </a:rPr>
              <a:t>●</a:t>
            </a:r>
            <a:r>
              <a:rPr lang="tr-TR" sz="1900" dirty="0" err="1" smtClean="0">
                <a:latin typeface="Times New Roman" pitchFamily="18" charset="0"/>
                <a:cs typeface="Times New Roman" pitchFamily="18" charset="0"/>
              </a:rPr>
              <a:t>Metastatik</a:t>
            </a:r>
            <a:r>
              <a:rPr lang="tr-TR" sz="1900" dirty="0" smtClean="0">
                <a:latin typeface="Times New Roman" pitchFamily="18" charset="0"/>
                <a:cs typeface="Times New Roman" pitchFamily="18" charset="0"/>
              </a:rPr>
              <a:t> Hastalık</a:t>
            </a:r>
          </a:p>
          <a:p>
            <a:endParaRPr lang="tr-TR" sz="1800" dirty="0" smtClean="0">
              <a:hlinkClick r:id="rId2"/>
            </a:endParaRPr>
          </a:p>
          <a:p>
            <a:r>
              <a:rPr lang="tr-TR" sz="1800" dirty="0" smtClean="0">
                <a:hlinkClick r:id="rId2"/>
              </a:rPr>
              <a:t>(</a:t>
            </a:r>
            <a:r>
              <a:rPr lang="en-US" sz="1800" dirty="0" smtClean="0">
                <a:hlinkClick r:id="rId2"/>
              </a:rPr>
              <a:t>Bonder A, </a:t>
            </a:r>
            <a:r>
              <a:rPr lang="en-US" sz="1800" dirty="0" err="1" smtClean="0">
                <a:hlinkClick r:id="rId2"/>
              </a:rPr>
              <a:t>Afdhal</a:t>
            </a:r>
            <a:r>
              <a:rPr lang="en-US" sz="1800" dirty="0" smtClean="0">
                <a:hlinkClick r:id="rId2"/>
              </a:rPr>
              <a:t> N. Evaluation of liver lesions. </a:t>
            </a:r>
            <a:r>
              <a:rPr lang="en-US" sz="1800" dirty="0" err="1" smtClean="0">
                <a:hlinkClick r:id="rId2"/>
              </a:rPr>
              <a:t>Clin</a:t>
            </a:r>
            <a:r>
              <a:rPr lang="en-US" sz="1800" dirty="0" smtClean="0">
                <a:hlinkClick r:id="rId2"/>
              </a:rPr>
              <a:t> Liver </a:t>
            </a:r>
            <a:r>
              <a:rPr lang="en-US" sz="1800" dirty="0" err="1" smtClean="0">
                <a:hlinkClick r:id="rId2"/>
              </a:rPr>
              <a:t>Dis</a:t>
            </a:r>
            <a:r>
              <a:rPr lang="en-US" sz="1800" dirty="0" smtClean="0">
                <a:hlinkClick r:id="rId2"/>
              </a:rPr>
              <a:t> 2012; 16:271.</a:t>
            </a:r>
            <a:r>
              <a:rPr lang="tr-TR" sz="1800"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Karaciğer Metastazları</a:t>
            </a:r>
            <a:endParaRPr lang="tr-TR" dirty="0"/>
          </a:p>
        </p:txBody>
      </p:sp>
      <p:sp>
        <p:nvSpPr>
          <p:cNvPr id="3" name="2 İçerik Yer Tutucusu"/>
          <p:cNvSpPr>
            <a:spLocks noGrp="1"/>
          </p:cNvSpPr>
          <p:nvPr>
            <p:ph idx="1"/>
          </p:nvPr>
        </p:nvSpPr>
        <p:spPr/>
        <p:txBody>
          <a:bodyPr>
            <a:normAutofit/>
          </a:bodyPr>
          <a:lstStyle/>
          <a:p>
            <a:r>
              <a:rPr lang="tr-TR" sz="1800" dirty="0" smtClean="0"/>
              <a:t>Habis tümörlerin %50’si hastalığın hastalığın ileri evrelerinde karaciğere metastaz yapar. Bu oran, akciğer metastazı oranından fazladır. </a:t>
            </a:r>
            <a:r>
              <a:rPr lang="tr-TR" sz="1800" dirty="0" err="1" smtClean="0"/>
              <a:t>Venöz</a:t>
            </a:r>
            <a:r>
              <a:rPr lang="tr-TR" sz="1800" dirty="0" smtClean="0"/>
              <a:t> kanı karaciğerden geçen tümörlerin karaciğere metastazı beklenen bir olaydır. Karaciğere değişik organlardan metastaz olurken özellikle </a:t>
            </a:r>
            <a:r>
              <a:rPr lang="tr-TR" sz="1800" dirty="0" err="1" smtClean="0"/>
              <a:t>kolorektal</a:t>
            </a:r>
            <a:r>
              <a:rPr lang="tr-TR" sz="1800" dirty="0" smtClean="0"/>
              <a:t> ve </a:t>
            </a:r>
            <a:r>
              <a:rPr lang="tr-TR" sz="1800" dirty="0" err="1" smtClean="0"/>
              <a:t>nöroendokrin</a:t>
            </a:r>
            <a:r>
              <a:rPr lang="tr-TR" sz="1800" dirty="0" smtClean="0"/>
              <a:t> tümörler daha sıklıkla karaciğerde izole metastazlar oluşturur.</a:t>
            </a:r>
          </a:p>
          <a:p>
            <a:endParaRPr lang="tr-TR" sz="1800" dirty="0" smtClean="0"/>
          </a:p>
          <a:p>
            <a:r>
              <a:rPr lang="tr-TR" sz="1800" b="1" dirty="0" smtClean="0"/>
              <a:t>1-</a:t>
            </a:r>
            <a:r>
              <a:rPr lang="tr-TR" sz="1800" b="1" dirty="0" err="1" smtClean="0"/>
              <a:t>Kolorektal</a:t>
            </a:r>
            <a:r>
              <a:rPr lang="tr-TR" sz="1800" b="1" dirty="0" smtClean="0"/>
              <a:t> kanserde karaciğer metastazı</a:t>
            </a:r>
          </a:p>
          <a:p>
            <a:pPr>
              <a:buNone/>
            </a:pPr>
            <a:r>
              <a:rPr lang="tr-TR" sz="1800" dirty="0" err="1" smtClean="0"/>
              <a:t>Metastatik</a:t>
            </a:r>
            <a:r>
              <a:rPr lang="tr-TR" sz="1800" dirty="0" smtClean="0"/>
              <a:t> </a:t>
            </a:r>
            <a:r>
              <a:rPr lang="tr-TR" sz="1800" dirty="0" err="1" smtClean="0"/>
              <a:t>kolorektal</a:t>
            </a:r>
            <a:r>
              <a:rPr lang="tr-TR" sz="1800" dirty="0" smtClean="0"/>
              <a:t> kanserde en sık metastaz karaciğere olur. Vakaların %20’ sinde ilk tanı sırasında senkron metastaz vardır. Kolon kanseri, karaciğer ve akciğer gibi organlardaki uzak metastazlar çıkarıldığında uzun sağ kalım sağlayan ve seçilmiş vakalarda kür sağlayan tek tümör grubudur. Karaciğerdeki lezyonlar tam olarak çıkarıldığında beklenen 5 yıllık sağ kalan %40’a kadar yükselir. Ancak, hastaların %20-25’ i cerrahi rezeksiyona uygundur. Geri kalan hastalar için cerrahi dışı tedavi yöntemlerinden birini düşünmek gerekir.</a:t>
            </a:r>
            <a:endParaRPr lang="tr-TR"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pPr>
            <a:r>
              <a:rPr lang="tr-TR" sz="1800" b="1" dirty="0" err="1" smtClean="0"/>
              <a:t>Metastatik</a:t>
            </a:r>
            <a:r>
              <a:rPr lang="tr-TR" sz="1800" b="1" dirty="0" smtClean="0"/>
              <a:t> karaciğer tümörünün cerrahi tedaviye uygun olabilmesi için;</a:t>
            </a:r>
          </a:p>
          <a:p>
            <a:pPr algn="just">
              <a:lnSpc>
                <a:spcPct val="150000"/>
              </a:lnSpc>
              <a:buNone/>
            </a:pPr>
            <a:r>
              <a:rPr lang="tr-TR" sz="1800" dirty="0" smtClean="0"/>
              <a:t>1-</a:t>
            </a:r>
            <a:r>
              <a:rPr lang="tr-TR" sz="1800" dirty="0" err="1" smtClean="0"/>
              <a:t>primer</a:t>
            </a:r>
            <a:r>
              <a:rPr lang="tr-TR" sz="1800" dirty="0" smtClean="0"/>
              <a:t> tümörün cerrahi veya başka bir tedavi yöntemiyle kontrol altında olması</a:t>
            </a:r>
          </a:p>
          <a:p>
            <a:pPr algn="just">
              <a:lnSpc>
                <a:spcPct val="150000"/>
              </a:lnSpc>
              <a:buNone/>
            </a:pPr>
            <a:r>
              <a:rPr lang="tr-TR" sz="1800" dirty="0" smtClean="0"/>
              <a:t>2-</a:t>
            </a:r>
            <a:r>
              <a:rPr lang="tr-TR" sz="1800" dirty="0" err="1" smtClean="0"/>
              <a:t>intraabdominal</a:t>
            </a:r>
            <a:r>
              <a:rPr lang="tr-TR" sz="1800" dirty="0" smtClean="0"/>
              <a:t> veya sistemik başka metastazların olmaması</a:t>
            </a:r>
          </a:p>
          <a:p>
            <a:pPr algn="just">
              <a:lnSpc>
                <a:spcPct val="150000"/>
              </a:lnSpc>
              <a:buNone/>
            </a:pPr>
            <a:r>
              <a:rPr lang="tr-TR" sz="1800" dirty="0" smtClean="0"/>
              <a:t>3-karaciğerdeki lezyonların sayısının dörtten az olması veya daha çok ise bir lob’ da lokalize olması</a:t>
            </a:r>
          </a:p>
          <a:p>
            <a:pPr algn="just">
              <a:lnSpc>
                <a:spcPct val="150000"/>
              </a:lnSpc>
              <a:buNone/>
            </a:pPr>
            <a:r>
              <a:rPr lang="tr-TR" sz="1800" dirty="0" smtClean="0"/>
              <a:t>4-hastanın genel durumunun majör bir rezeksiyonu kaldırabilecek durumda olması</a:t>
            </a:r>
            <a:endParaRPr lang="tr-TR"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sz="1800" b="1" dirty="0" err="1" smtClean="0"/>
              <a:t>Metastatik</a:t>
            </a:r>
            <a:r>
              <a:rPr lang="tr-TR" sz="1800" b="1" dirty="0" smtClean="0"/>
              <a:t> </a:t>
            </a:r>
            <a:r>
              <a:rPr lang="tr-TR" sz="1800" b="1" dirty="0" err="1" smtClean="0"/>
              <a:t>noröendokrin</a:t>
            </a:r>
            <a:r>
              <a:rPr lang="tr-TR" sz="1800" b="1" dirty="0" smtClean="0"/>
              <a:t> tümörler</a:t>
            </a:r>
          </a:p>
          <a:p>
            <a:pPr>
              <a:buNone/>
            </a:pPr>
            <a:endParaRPr lang="tr-TR" sz="1800" b="1" dirty="0" smtClean="0"/>
          </a:p>
          <a:p>
            <a:pPr>
              <a:buNone/>
            </a:pPr>
            <a:r>
              <a:rPr lang="tr-TR" sz="1800" dirty="0" err="1" smtClean="0"/>
              <a:t>Nöroendokrin</a:t>
            </a:r>
            <a:r>
              <a:rPr lang="tr-TR" sz="1800" dirty="0" smtClean="0"/>
              <a:t> tümörlerin karaciğer metastazları </a:t>
            </a:r>
            <a:r>
              <a:rPr lang="tr-TR" sz="1800" dirty="0" smtClean="0"/>
              <a:t> </a:t>
            </a:r>
            <a:r>
              <a:rPr lang="tr-TR" sz="1800" dirty="0" smtClean="0"/>
              <a:t>çoğunlukla </a:t>
            </a:r>
            <a:r>
              <a:rPr lang="tr-TR" sz="1800" dirty="0" smtClean="0"/>
              <a:t>sadece </a:t>
            </a:r>
            <a:r>
              <a:rPr lang="tr-TR" sz="1800" dirty="0" smtClean="0"/>
              <a:t>karaciğerde yerleşir.</a:t>
            </a:r>
          </a:p>
          <a:p>
            <a:pPr>
              <a:buNone/>
            </a:pPr>
            <a:endParaRPr lang="tr-TR" sz="1800" dirty="0" smtClean="0"/>
          </a:p>
          <a:p>
            <a:pPr>
              <a:buNone/>
            </a:pPr>
            <a:r>
              <a:rPr lang="tr-TR" sz="1800" dirty="0" smtClean="0"/>
              <a:t>Tedavide yaklaşım, karaciğerdeki </a:t>
            </a:r>
            <a:r>
              <a:rPr lang="tr-TR" sz="1800" dirty="0" err="1" smtClean="0"/>
              <a:t>metastatik</a:t>
            </a:r>
            <a:r>
              <a:rPr lang="tr-TR" sz="1800" dirty="0" smtClean="0"/>
              <a:t> </a:t>
            </a:r>
            <a:r>
              <a:rPr lang="tr-TR" sz="1800" dirty="0" err="1" smtClean="0"/>
              <a:t>kolorektal</a:t>
            </a:r>
            <a:r>
              <a:rPr lang="tr-TR" sz="1800" dirty="0" smtClean="0"/>
              <a:t> tümörlere benzer.</a:t>
            </a:r>
            <a:endParaRPr lang="tr-TR" sz="1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pPr>
            <a:r>
              <a:rPr lang="tr-TR" sz="1800" b="1" dirty="0" smtClean="0"/>
              <a:t>-</a:t>
            </a:r>
            <a:r>
              <a:rPr lang="tr-TR" sz="1800" b="1" dirty="0" err="1" smtClean="0"/>
              <a:t>Kolorektal</a:t>
            </a:r>
            <a:r>
              <a:rPr lang="tr-TR" sz="1800" b="1" dirty="0" smtClean="0"/>
              <a:t>, </a:t>
            </a:r>
            <a:r>
              <a:rPr lang="tr-TR" sz="1800" b="1" dirty="0" err="1" smtClean="0"/>
              <a:t>nöroendokrin</a:t>
            </a:r>
            <a:r>
              <a:rPr lang="tr-TR" sz="1800" b="1" dirty="0" smtClean="0"/>
              <a:t> dışı tümörlerin karaciğer metastazlarında tedavi</a:t>
            </a:r>
          </a:p>
          <a:p>
            <a:pPr algn="just">
              <a:lnSpc>
                <a:spcPct val="150000"/>
              </a:lnSpc>
              <a:buNone/>
            </a:pPr>
            <a:r>
              <a:rPr lang="tr-TR" sz="1800" dirty="0" smtClean="0"/>
              <a:t>	Pankreas</a:t>
            </a:r>
            <a:r>
              <a:rPr lang="tr-TR" sz="1800" dirty="0" smtClean="0"/>
              <a:t>, mide, safra kesesi </a:t>
            </a:r>
            <a:r>
              <a:rPr lang="tr-TR" sz="1800" dirty="0" err="1" smtClean="0"/>
              <a:t>primer</a:t>
            </a:r>
            <a:r>
              <a:rPr lang="tr-TR" sz="1800" dirty="0" smtClean="0"/>
              <a:t> tümörlerinde karaciğere metastaz görüldüğünde çok kere hem lokal hem de </a:t>
            </a:r>
            <a:r>
              <a:rPr lang="tr-TR" sz="1800" dirty="0" err="1" smtClean="0"/>
              <a:t>karsinomatoz</a:t>
            </a:r>
            <a:r>
              <a:rPr lang="tr-TR" sz="1800" dirty="0" smtClean="0"/>
              <a:t> şeklinde yaygın </a:t>
            </a:r>
            <a:r>
              <a:rPr lang="tr-TR" sz="1800" dirty="0" err="1" smtClean="0"/>
              <a:t>peritoneal</a:t>
            </a:r>
            <a:r>
              <a:rPr lang="tr-TR" sz="1800" dirty="0" smtClean="0"/>
              <a:t> metastaz söz konusudur. Bu durumda karaciğerdeki kitlenin </a:t>
            </a:r>
            <a:r>
              <a:rPr lang="tr-TR" sz="1800" dirty="0" err="1" smtClean="0"/>
              <a:t>eksizyonu</a:t>
            </a:r>
            <a:r>
              <a:rPr lang="tr-TR" sz="1800" dirty="0" smtClean="0"/>
              <a:t> anlamsız olmaktadır. Ancak bazı özel durumlarda eğer </a:t>
            </a:r>
            <a:r>
              <a:rPr lang="tr-TR" sz="1800" dirty="0" err="1" smtClean="0"/>
              <a:t>primer</a:t>
            </a:r>
            <a:r>
              <a:rPr lang="tr-TR" sz="1800" dirty="0" smtClean="0"/>
              <a:t> tümör tümüyle tedavi edilmiş veya edilebilir ve başka hiçbir metastaz bulgusu yoksa karaciğerdeki çıkarılabilir lezyonların cerrahi olarak </a:t>
            </a:r>
            <a:r>
              <a:rPr lang="tr-TR" sz="1800" dirty="0" err="1" smtClean="0"/>
              <a:t>eksizyonu</a:t>
            </a:r>
            <a:r>
              <a:rPr lang="tr-TR" sz="1800" dirty="0" smtClean="0"/>
              <a:t> düşünülebilir.</a:t>
            </a:r>
            <a:endParaRPr lang="tr-TR"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1800" dirty="0" err="1" smtClean="0"/>
              <a:t>Kolanjiokarsinom</a:t>
            </a:r>
            <a:r>
              <a:rPr lang="tr-TR" sz="1800" dirty="0" smtClean="0"/>
              <a:t/>
            </a:r>
            <a:br>
              <a:rPr lang="tr-TR" sz="1800" dirty="0" smtClean="0"/>
            </a:br>
            <a:r>
              <a:rPr lang="tr-TR" sz="1800" dirty="0" smtClean="0"/>
              <a:t>1- MR görüntüleme, </a:t>
            </a:r>
            <a:r>
              <a:rPr lang="tr-TR" sz="1600" dirty="0" smtClean="0"/>
              <a:t>karaciğer sol lobunda kitle</a:t>
            </a:r>
            <a:br>
              <a:rPr lang="tr-TR" sz="1600" dirty="0" smtClean="0"/>
            </a:br>
            <a:r>
              <a:rPr lang="tr-TR" sz="1600" dirty="0" smtClean="0"/>
              <a:t>2- Pet görüntüleme sağ </a:t>
            </a:r>
            <a:r>
              <a:rPr lang="tr-TR" sz="1600" dirty="0" err="1" smtClean="0"/>
              <a:t>lobdada</a:t>
            </a:r>
            <a:r>
              <a:rPr lang="tr-TR" sz="1600" dirty="0" smtClean="0"/>
              <a:t> lezyonlar görülüyor.</a:t>
            </a:r>
            <a:endParaRPr lang="tr-TR" sz="1600" dirty="0"/>
          </a:p>
        </p:txBody>
      </p:sp>
      <p:pic>
        <p:nvPicPr>
          <p:cNvPr id="4" name="3 İçerik Yer Tutucusu" descr="KOLANJİOKARSİNOM-1.jpg"/>
          <p:cNvPicPr>
            <a:picLocks noGrp="1" noChangeAspect="1"/>
          </p:cNvPicPr>
          <p:nvPr>
            <p:ph idx="1"/>
          </p:nvPr>
        </p:nvPicPr>
        <p:blipFill>
          <a:blip r:embed="rId2"/>
          <a:stretch>
            <a:fillRect/>
          </a:stretch>
        </p:blipFill>
        <p:spPr>
          <a:xfrm>
            <a:off x="357158" y="1571612"/>
            <a:ext cx="4245458" cy="2786082"/>
          </a:xfrm>
        </p:spPr>
      </p:pic>
      <p:pic>
        <p:nvPicPr>
          <p:cNvPr id="1026" name="Picture 2" descr="C:\Users\mbattal\Desktop\kolanjio pet-1.jpg"/>
          <p:cNvPicPr>
            <a:picLocks noChangeAspect="1" noChangeArrowheads="1"/>
          </p:cNvPicPr>
          <p:nvPr/>
        </p:nvPicPr>
        <p:blipFill>
          <a:blip r:embed="rId3" cstate="print"/>
          <a:srcRect/>
          <a:stretch>
            <a:fillRect/>
          </a:stretch>
        </p:blipFill>
        <p:spPr bwMode="auto">
          <a:xfrm>
            <a:off x="4572000" y="1571612"/>
            <a:ext cx="4071966" cy="278608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28"/>
            <a:ext cx="8229600" cy="1143000"/>
          </a:xfrm>
        </p:spPr>
        <p:txBody>
          <a:bodyPr>
            <a:normAutofit/>
          </a:bodyPr>
          <a:lstStyle/>
          <a:p>
            <a:pPr algn="l"/>
            <a:r>
              <a:rPr lang="tr-TR" sz="1800" dirty="0" smtClean="0"/>
              <a:t>HBV bağlı HCC, </a:t>
            </a:r>
            <a:r>
              <a:rPr lang="tr-TR" sz="1800" dirty="0" err="1" smtClean="0"/>
              <a:t>child</a:t>
            </a:r>
            <a:r>
              <a:rPr lang="tr-TR" sz="1800" dirty="0" smtClean="0"/>
              <a:t> B hasta : Aralık 2012 RFA uygulanan hasta 1 yıl sonra kadavradan nakil yapıldı. 4 yıl takipleri devam ediyor.</a:t>
            </a:r>
            <a:br>
              <a:rPr lang="tr-TR" sz="1800" dirty="0" smtClean="0"/>
            </a:br>
            <a:r>
              <a:rPr lang="tr-TR" sz="1800" dirty="0" smtClean="0"/>
              <a:t>1- </a:t>
            </a:r>
            <a:r>
              <a:rPr lang="tr-TR" sz="1800" dirty="0" err="1" smtClean="0"/>
              <a:t>arteryal</a:t>
            </a:r>
            <a:r>
              <a:rPr lang="tr-TR" sz="1800" dirty="0" smtClean="0"/>
              <a:t> faz inceleme </a:t>
            </a:r>
            <a:r>
              <a:rPr lang="tr-TR" sz="1800" dirty="0" err="1" smtClean="0"/>
              <a:t>segment</a:t>
            </a:r>
            <a:r>
              <a:rPr lang="tr-TR" sz="1800" dirty="0" smtClean="0"/>
              <a:t> 7-8 bileşkesinde HCC ile uyumlu kitle</a:t>
            </a:r>
            <a:br>
              <a:rPr lang="tr-TR" sz="1800" dirty="0" smtClean="0"/>
            </a:br>
            <a:r>
              <a:rPr lang="tr-TR" sz="1800" dirty="0" smtClean="0"/>
              <a:t>2-RFA sonrası 2. ayda MR görüntüleme</a:t>
            </a:r>
            <a:endParaRPr lang="tr-TR" sz="1800" dirty="0"/>
          </a:p>
        </p:txBody>
      </p:sp>
      <p:pic>
        <p:nvPicPr>
          <p:cNvPr id="4" name="3 İçerik Yer Tutucusu" descr="HCC-1.jpg"/>
          <p:cNvPicPr>
            <a:picLocks noGrp="1" noChangeAspect="1"/>
          </p:cNvPicPr>
          <p:nvPr>
            <p:ph idx="1"/>
          </p:nvPr>
        </p:nvPicPr>
        <p:blipFill>
          <a:blip r:embed="rId2" cstate="print"/>
          <a:stretch>
            <a:fillRect/>
          </a:stretch>
        </p:blipFill>
        <p:spPr>
          <a:xfrm>
            <a:off x="714348" y="1643050"/>
            <a:ext cx="3346821" cy="2928958"/>
          </a:xfrm>
        </p:spPr>
      </p:pic>
      <p:pic>
        <p:nvPicPr>
          <p:cNvPr id="2050" name="Picture 2" descr="C:\Users\mbattal\Desktop\hcc-2.jpg"/>
          <p:cNvPicPr>
            <a:picLocks noChangeAspect="1" noChangeArrowheads="1"/>
          </p:cNvPicPr>
          <p:nvPr/>
        </p:nvPicPr>
        <p:blipFill>
          <a:blip r:embed="rId3"/>
          <a:srcRect/>
          <a:stretch>
            <a:fillRect/>
          </a:stretch>
        </p:blipFill>
        <p:spPr bwMode="auto">
          <a:xfrm>
            <a:off x="4429124" y="1571612"/>
            <a:ext cx="3469384" cy="304324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600" dirty="0" smtClean="0"/>
              <a:t>HCC: sağ lobu tam dolduran kitle, </a:t>
            </a:r>
            <a:r>
              <a:rPr lang="tr-TR" sz="1600" dirty="0" err="1" smtClean="0"/>
              <a:t>portal</a:t>
            </a:r>
            <a:r>
              <a:rPr lang="tr-TR" sz="1600" dirty="0" smtClean="0"/>
              <a:t> </a:t>
            </a:r>
            <a:r>
              <a:rPr lang="tr-TR" sz="1600" dirty="0" err="1" smtClean="0"/>
              <a:t>vende</a:t>
            </a:r>
            <a:r>
              <a:rPr lang="tr-TR" sz="1600" dirty="0" smtClean="0"/>
              <a:t> </a:t>
            </a:r>
            <a:r>
              <a:rPr lang="tr-TR" sz="1600" dirty="0" err="1" smtClean="0"/>
              <a:t>trombus</a:t>
            </a:r>
            <a:r>
              <a:rPr lang="tr-TR" sz="1600" dirty="0" smtClean="0"/>
              <a:t>. Hastaya </a:t>
            </a:r>
            <a:r>
              <a:rPr lang="tr-TR" sz="1600" dirty="0" err="1" smtClean="0"/>
              <a:t>Radyonüklid</a:t>
            </a:r>
            <a:r>
              <a:rPr lang="tr-TR" sz="1600" dirty="0" smtClean="0"/>
              <a:t> </a:t>
            </a:r>
            <a:r>
              <a:rPr lang="tr-TR" sz="1600" dirty="0" err="1" smtClean="0"/>
              <a:t>embolizasyon</a:t>
            </a:r>
            <a:r>
              <a:rPr lang="tr-TR" sz="1600" dirty="0" smtClean="0"/>
              <a:t> uygulandı. İşlem sonrası 14 ay yaşadı. </a:t>
            </a:r>
            <a:endParaRPr lang="tr-TR" sz="1600" dirty="0"/>
          </a:p>
        </p:txBody>
      </p:sp>
      <p:pic>
        <p:nvPicPr>
          <p:cNvPr id="4" name="3 İçerik Yer Tutucusu" descr="HCC-PORTAL VEN.jpg"/>
          <p:cNvPicPr>
            <a:picLocks noGrp="1" noChangeAspect="1"/>
          </p:cNvPicPr>
          <p:nvPr>
            <p:ph idx="1"/>
          </p:nvPr>
        </p:nvPicPr>
        <p:blipFill>
          <a:blip r:embed="rId2"/>
          <a:stretch>
            <a:fillRect/>
          </a:stretch>
        </p:blipFill>
        <p:spPr>
          <a:xfrm>
            <a:off x="1785918" y="1686554"/>
            <a:ext cx="5286412" cy="413001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1800" dirty="0" smtClean="0"/>
              <a:t>HBV bağlı HCC : sağ </a:t>
            </a:r>
            <a:r>
              <a:rPr lang="tr-TR" sz="1800" dirty="0" err="1" smtClean="0"/>
              <a:t>hepatektomi</a:t>
            </a:r>
            <a:r>
              <a:rPr lang="tr-TR" sz="1800" dirty="0" smtClean="0"/>
              <a:t> uygulandı. 42 ay sonra </a:t>
            </a:r>
            <a:r>
              <a:rPr lang="tr-TR" sz="1800" dirty="0" err="1" smtClean="0"/>
              <a:t>ex</a:t>
            </a:r>
            <a:r>
              <a:rPr lang="tr-TR" sz="1800" dirty="0" smtClean="0"/>
              <a:t/>
            </a:r>
            <a:br>
              <a:rPr lang="tr-TR" sz="1800" dirty="0" smtClean="0"/>
            </a:br>
            <a:r>
              <a:rPr lang="tr-TR" sz="1800" dirty="0" smtClean="0"/>
              <a:t>1-</a:t>
            </a:r>
            <a:r>
              <a:rPr lang="tr-TR" sz="1800" dirty="0" err="1" smtClean="0"/>
              <a:t>segment</a:t>
            </a:r>
            <a:r>
              <a:rPr lang="tr-TR" sz="1800" dirty="0" smtClean="0"/>
              <a:t> 6 da 4 cm çapında lezyon</a:t>
            </a:r>
            <a:br>
              <a:rPr lang="tr-TR" sz="1800" dirty="0" smtClean="0"/>
            </a:br>
            <a:r>
              <a:rPr lang="tr-TR" sz="1800" dirty="0" smtClean="0"/>
              <a:t>2-</a:t>
            </a:r>
            <a:r>
              <a:rPr lang="tr-TR" sz="1800" dirty="0" err="1" smtClean="0"/>
              <a:t>segment</a:t>
            </a:r>
            <a:r>
              <a:rPr lang="tr-TR" sz="1800" dirty="0" smtClean="0"/>
              <a:t> 5 de lokalize 2 cm çapında lezyon </a:t>
            </a:r>
            <a:endParaRPr lang="tr-TR" sz="1800" dirty="0"/>
          </a:p>
        </p:txBody>
      </p:sp>
      <p:pic>
        <p:nvPicPr>
          <p:cNvPr id="4" name="3 İçerik Yer Tutucusu" descr="HCC.jpg"/>
          <p:cNvPicPr>
            <a:picLocks noGrp="1" noChangeAspect="1"/>
          </p:cNvPicPr>
          <p:nvPr>
            <p:ph idx="1"/>
          </p:nvPr>
        </p:nvPicPr>
        <p:blipFill>
          <a:blip r:embed="rId2"/>
          <a:stretch>
            <a:fillRect/>
          </a:stretch>
        </p:blipFill>
        <p:spPr>
          <a:xfrm>
            <a:off x="1000100" y="1714488"/>
            <a:ext cx="3143272" cy="2686056"/>
          </a:xfrm>
        </p:spPr>
      </p:pic>
      <p:pic>
        <p:nvPicPr>
          <p:cNvPr id="3074" name="Picture 2" descr="C:\Users\mbattal\Desktop\hcc-3.jpg"/>
          <p:cNvPicPr>
            <a:picLocks noChangeAspect="1" noChangeArrowheads="1"/>
          </p:cNvPicPr>
          <p:nvPr/>
        </p:nvPicPr>
        <p:blipFill>
          <a:blip r:embed="rId3"/>
          <a:srcRect/>
          <a:stretch>
            <a:fillRect/>
          </a:stretch>
        </p:blipFill>
        <p:spPr bwMode="auto">
          <a:xfrm>
            <a:off x="4429124" y="1714488"/>
            <a:ext cx="3048000" cy="269081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1800" dirty="0" err="1" smtClean="0"/>
              <a:t>Kolanjiokarsinom</a:t>
            </a:r>
            <a:r>
              <a:rPr lang="tr-TR" sz="1800" dirty="0" smtClean="0"/>
              <a:t> sağ loba </a:t>
            </a:r>
            <a:r>
              <a:rPr lang="tr-TR" sz="1800" dirty="0" err="1" smtClean="0"/>
              <a:t>radyonüklid</a:t>
            </a:r>
            <a:r>
              <a:rPr lang="tr-TR" sz="1800" dirty="0" smtClean="0"/>
              <a:t> </a:t>
            </a:r>
            <a:r>
              <a:rPr lang="tr-TR" sz="1800" dirty="0" err="1" smtClean="0"/>
              <a:t>embolizasyon</a:t>
            </a:r>
            <a:r>
              <a:rPr lang="tr-TR" sz="1800" dirty="0" smtClean="0"/>
              <a:t> uygulandı. Sol lobda lokalize 3 cm kitleye RFA uygulandı. </a:t>
            </a:r>
            <a:endParaRPr lang="tr-TR" sz="1800" dirty="0"/>
          </a:p>
        </p:txBody>
      </p:sp>
      <p:pic>
        <p:nvPicPr>
          <p:cNvPr id="4" name="3 İçerik Yer Tutucusu" descr="12.jpg"/>
          <p:cNvPicPr>
            <a:picLocks noGrp="1" noChangeAspect="1"/>
          </p:cNvPicPr>
          <p:nvPr>
            <p:ph idx="1"/>
          </p:nvPr>
        </p:nvPicPr>
        <p:blipFill>
          <a:blip r:embed="rId2"/>
          <a:stretch>
            <a:fillRect/>
          </a:stretch>
        </p:blipFill>
        <p:spPr>
          <a:xfrm>
            <a:off x="642910" y="1714488"/>
            <a:ext cx="3500462" cy="3286148"/>
          </a:xfrm>
        </p:spPr>
      </p:pic>
      <p:pic>
        <p:nvPicPr>
          <p:cNvPr id="4098" name="Picture 2" descr="C:\Users\mbattal\Desktop\13.jpg"/>
          <p:cNvPicPr>
            <a:picLocks noChangeAspect="1" noChangeArrowheads="1"/>
          </p:cNvPicPr>
          <p:nvPr/>
        </p:nvPicPr>
        <p:blipFill>
          <a:blip r:embed="rId3"/>
          <a:srcRect/>
          <a:stretch>
            <a:fillRect/>
          </a:stretch>
        </p:blipFill>
        <p:spPr bwMode="auto">
          <a:xfrm>
            <a:off x="4572000" y="1714488"/>
            <a:ext cx="3286148" cy="3286148"/>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1800" dirty="0" smtClean="0"/>
              <a:t>HCC: Karaciğer </a:t>
            </a:r>
            <a:r>
              <a:rPr lang="tr-TR" sz="1800" dirty="0" err="1" smtClean="0"/>
              <a:t>segment</a:t>
            </a:r>
            <a:r>
              <a:rPr lang="tr-TR" sz="1800" dirty="0" smtClean="0"/>
              <a:t> 6 da lokalize 3 cm çapında kitle</a:t>
            </a:r>
            <a:br>
              <a:rPr lang="tr-TR" sz="1800" dirty="0" smtClean="0"/>
            </a:br>
            <a:r>
              <a:rPr lang="tr-TR" sz="1800" dirty="0" smtClean="0"/>
              <a:t>1- eylül 2014 RFA uygulandı</a:t>
            </a:r>
            <a:br>
              <a:rPr lang="tr-TR" sz="1800" dirty="0" smtClean="0"/>
            </a:br>
            <a:r>
              <a:rPr lang="tr-TR" sz="1800" dirty="0" smtClean="0"/>
              <a:t>2- mart 2015 </a:t>
            </a:r>
            <a:r>
              <a:rPr lang="tr-TR" sz="1800" dirty="0" err="1" smtClean="0"/>
              <a:t>nüx</a:t>
            </a:r>
            <a:r>
              <a:rPr lang="tr-TR" sz="1800" dirty="0" smtClean="0"/>
              <a:t> yok</a:t>
            </a:r>
            <a:br>
              <a:rPr lang="tr-TR" sz="1800" dirty="0" smtClean="0"/>
            </a:br>
            <a:endParaRPr lang="tr-TR" sz="1800" dirty="0"/>
          </a:p>
        </p:txBody>
      </p:sp>
      <p:pic>
        <p:nvPicPr>
          <p:cNvPr id="4" name="3 İçerik Yer Tutucusu" descr="123.jpg"/>
          <p:cNvPicPr>
            <a:picLocks noGrp="1" noChangeAspect="1"/>
          </p:cNvPicPr>
          <p:nvPr>
            <p:ph idx="1"/>
          </p:nvPr>
        </p:nvPicPr>
        <p:blipFill>
          <a:blip r:embed="rId2"/>
          <a:stretch>
            <a:fillRect/>
          </a:stretch>
        </p:blipFill>
        <p:spPr>
          <a:xfrm>
            <a:off x="500034" y="1357298"/>
            <a:ext cx="3857652" cy="3857652"/>
          </a:xfrm>
        </p:spPr>
      </p:pic>
      <p:pic>
        <p:nvPicPr>
          <p:cNvPr id="5122" name="Picture 2" descr="C:\Users\mbattal\Desktop\124.jpg"/>
          <p:cNvPicPr>
            <a:picLocks noChangeAspect="1" noChangeArrowheads="1"/>
          </p:cNvPicPr>
          <p:nvPr/>
        </p:nvPicPr>
        <p:blipFill>
          <a:blip r:embed="rId3"/>
          <a:srcRect/>
          <a:stretch>
            <a:fillRect/>
          </a:stretch>
        </p:blipFill>
        <p:spPr bwMode="auto">
          <a:xfrm>
            <a:off x="4572000" y="1428736"/>
            <a:ext cx="3786214" cy="378621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Hepatosellüler</a:t>
            </a:r>
            <a:r>
              <a:rPr lang="tr-TR" dirty="0" smtClean="0"/>
              <a:t> Kanser(HCC)</a:t>
            </a:r>
            <a:endParaRPr lang="tr-TR" dirty="0"/>
          </a:p>
        </p:txBody>
      </p:sp>
      <p:sp>
        <p:nvSpPr>
          <p:cNvPr id="3" name="2 İçerik Yer Tutucusu"/>
          <p:cNvSpPr>
            <a:spLocks noGrp="1"/>
          </p:cNvSpPr>
          <p:nvPr>
            <p:ph idx="1"/>
          </p:nvPr>
        </p:nvSpPr>
        <p:spPr>
          <a:xfrm>
            <a:off x="357158" y="571480"/>
            <a:ext cx="8229600" cy="5817880"/>
          </a:xfrm>
        </p:spPr>
        <p:txBody>
          <a:bodyPr>
            <a:normAutofit/>
          </a:bodyPr>
          <a:lstStyle/>
          <a:p>
            <a:pPr>
              <a:buNone/>
            </a:pPr>
            <a:r>
              <a:rPr lang="tr-TR" sz="1500" dirty="0" smtClean="0">
                <a:latin typeface="Times New Roman" pitchFamily="18" charset="0"/>
                <a:cs typeface="Times New Roman" pitchFamily="18" charset="0"/>
              </a:rPr>
              <a:t>HCC  yetişkin erkekler arasında 5 en sık görülen kanserdir ve ölüme sebep olan 2 sıradadır. Kadınlar arasında  en sık görülen 7 sırada ve ölüme neden olan 6 sırada.  ABD de sıklık 6-7/100000,  çocuklarda 0.05/100000</a:t>
            </a:r>
          </a:p>
          <a:p>
            <a:pPr>
              <a:buNone/>
            </a:pPr>
            <a:r>
              <a:rPr lang="en-US" sz="1300" u="sng" dirty="0" err="1" smtClean="0">
                <a:hlinkClick r:id="rId2"/>
              </a:rPr>
              <a:t>Jemal</a:t>
            </a:r>
            <a:r>
              <a:rPr lang="en-US" sz="1300" u="sng" dirty="0" smtClean="0">
                <a:hlinkClick r:id="rId2"/>
              </a:rPr>
              <a:t> A, Bray F, Center MM, et al. Global cancer statistics. CA Cancer J </a:t>
            </a:r>
            <a:r>
              <a:rPr lang="en-US" sz="1300" u="sng" dirty="0" err="1" smtClean="0">
                <a:hlinkClick r:id="rId2"/>
              </a:rPr>
              <a:t>Clin</a:t>
            </a:r>
            <a:r>
              <a:rPr lang="en-US" sz="1300" u="sng" dirty="0" smtClean="0">
                <a:hlinkClick r:id="rId2"/>
              </a:rPr>
              <a:t> 2011; 61:69.</a:t>
            </a:r>
            <a:endParaRPr lang="tr-TR" sz="1300" u="sng" dirty="0" smtClean="0"/>
          </a:p>
          <a:p>
            <a:pPr>
              <a:buNone/>
            </a:pPr>
            <a:endParaRPr lang="tr-TR" sz="1300" u="sng" dirty="0"/>
          </a:p>
          <a:p>
            <a:pPr>
              <a:buNone/>
            </a:pPr>
            <a:r>
              <a:rPr lang="tr-TR" sz="1300" u="sng" dirty="0" smtClean="0"/>
              <a:t>Bu oranlar </a:t>
            </a:r>
            <a:r>
              <a:rPr lang="tr-TR" sz="1300" u="sng" dirty="0" err="1" smtClean="0"/>
              <a:t>afrikada</a:t>
            </a:r>
            <a:r>
              <a:rPr lang="tr-TR" sz="1300" u="sng" dirty="0" smtClean="0"/>
              <a:t> 24.2, doğu </a:t>
            </a:r>
            <a:r>
              <a:rPr lang="tr-TR" sz="1300" u="sng" dirty="0" err="1" smtClean="0"/>
              <a:t>asyada</a:t>
            </a:r>
            <a:r>
              <a:rPr lang="tr-TR" sz="1300" u="sng" dirty="0" smtClean="0"/>
              <a:t> 35.5, </a:t>
            </a:r>
            <a:r>
              <a:rPr lang="tr-TR" sz="1300" u="sng" dirty="0" err="1" smtClean="0"/>
              <a:t>çin</a:t>
            </a:r>
            <a:r>
              <a:rPr lang="tr-TR" sz="1300" u="sng" dirty="0" smtClean="0"/>
              <a:t>  halk cumhuriyeti 40 /100000</a:t>
            </a:r>
          </a:p>
          <a:p>
            <a:pPr>
              <a:buNone/>
            </a:pPr>
            <a:endParaRPr lang="tr-TR" dirty="0" smtClean="0"/>
          </a:p>
          <a:p>
            <a:pPr>
              <a:buNone/>
            </a:pPr>
            <a:r>
              <a:rPr lang="tr-TR" sz="1600" dirty="0" smtClean="0"/>
              <a:t>%80 olguda kronik hepatit B veya C </a:t>
            </a:r>
            <a:r>
              <a:rPr lang="tr-TR" sz="1600" dirty="0" err="1" smtClean="0"/>
              <a:t>infeksiyonu</a:t>
            </a:r>
            <a:r>
              <a:rPr lang="tr-TR" sz="1600" dirty="0" smtClean="0"/>
              <a:t> altta yatar.</a:t>
            </a:r>
          </a:p>
          <a:p>
            <a:pPr>
              <a:buNone/>
            </a:pPr>
            <a:r>
              <a:rPr lang="tr-TR" sz="1300" dirty="0" err="1" smtClean="0">
                <a:hlinkClick r:id="rId3"/>
              </a:rPr>
              <a:t>Perz</a:t>
            </a:r>
            <a:r>
              <a:rPr lang="tr-TR" sz="1300" dirty="0" smtClean="0">
                <a:hlinkClick r:id="rId3"/>
              </a:rPr>
              <a:t> JF, Armstrong GL, </a:t>
            </a:r>
            <a:r>
              <a:rPr lang="tr-TR" sz="1300" dirty="0" err="1" smtClean="0">
                <a:hlinkClick r:id="rId3"/>
              </a:rPr>
              <a:t>Farrington</a:t>
            </a:r>
            <a:r>
              <a:rPr lang="tr-TR" sz="1300" dirty="0" smtClean="0">
                <a:hlinkClick r:id="rId3"/>
              </a:rPr>
              <a:t> LA, et al. </a:t>
            </a:r>
            <a:r>
              <a:rPr lang="tr-TR" sz="1300" dirty="0" err="1" smtClean="0">
                <a:hlinkClick r:id="rId3"/>
              </a:rPr>
              <a:t>The</a:t>
            </a:r>
            <a:r>
              <a:rPr lang="tr-TR" sz="1300" dirty="0" smtClean="0">
                <a:hlinkClick r:id="rId3"/>
              </a:rPr>
              <a:t> </a:t>
            </a:r>
            <a:r>
              <a:rPr lang="tr-TR" sz="1300" dirty="0" err="1" smtClean="0">
                <a:hlinkClick r:id="rId3"/>
              </a:rPr>
              <a:t>contributions</a:t>
            </a:r>
            <a:r>
              <a:rPr lang="tr-TR" sz="1300" dirty="0" smtClean="0">
                <a:hlinkClick r:id="rId3"/>
              </a:rPr>
              <a:t> of </a:t>
            </a:r>
            <a:r>
              <a:rPr lang="tr-TR" sz="1300" dirty="0" err="1" smtClean="0">
                <a:hlinkClick r:id="rId3"/>
              </a:rPr>
              <a:t>hepatitis</a:t>
            </a:r>
            <a:r>
              <a:rPr lang="tr-TR" sz="1300" dirty="0" smtClean="0">
                <a:hlinkClick r:id="rId3"/>
              </a:rPr>
              <a:t> B </a:t>
            </a:r>
            <a:r>
              <a:rPr lang="tr-TR" sz="1300" dirty="0" err="1" smtClean="0">
                <a:hlinkClick r:id="rId3"/>
              </a:rPr>
              <a:t>virus</a:t>
            </a:r>
            <a:r>
              <a:rPr lang="tr-TR" sz="1300" dirty="0" smtClean="0">
                <a:hlinkClick r:id="rId3"/>
              </a:rPr>
              <a:t> </a:t>
            </a:r>
            <a:r>
              <a:rPr lang="tr-TR" sz="1300" dirty="0" err="1" smtClean="0">
                <a:hlinkClick r:id="rId3"/>
              </a:rPr>
              <a:t>and</a:t>
            </a:r>
            <a:r>
              <a:rPr lang="tr-TR" sz="1300" dirty="0" smtClean="0">
                <a:hlinkClick r:id="rId3"/>
              </a:rPr>
              <a:t> </a:t>
            </a:r>
            <a:r>
              <a:rPr lang="tr-TR" sz="1300" dirty="0" err="1" smtClean="0">
                <a:hlinkClick r:id="rId3"/>
              </a:rPr>
              <a:t>hepatitis</a:t>
            </a:r>
            <a:r>
              <a:rPr lang="tr-TR" sz="1300" dirty="0" smtClean="0">
                <a:hlinkClick r:id="rId3"/>
              </a:rPr>
              <a:t> C </a:t>
            </a:r>
            <a:r>
              <a:rPr lang="tr-TR" sz="1300" dirty="0" err="1" smtClean="0">
                <a:hlinkClick r:id="rId3"/>
              </a:rPr>
              <a:t>virus</a:t>
            </a:r>
            <a:r>
              <a:rPr lang="tr-TR" sz="1300" dirty="0" smtClean="0">
                <a:hlinkClick r:id="rId3"/>
              </a:rPr>
              <a:t> </a:t>
            </a:r>
            <a:r>
              <a:rPr lang="tr-TR" sz="1300" dirty="0" err="1" smtClean="0">
                <a:hlinkClick r:id="rId3"/>
              </a:rPr>
              <a:t>infections</a:t>
            </a:r>
            <a:r>
              <a:rPr lang="tr-TR" sz="1300" dirty="0" smtClean="0">
                <a:hlinkClick r:id="rId3"/>
              </a:rPr>
              <a:t> </a:t>
            </a:r>
            <a:r>
              <a:rPr lang="tr-TR" sz="1300" dirty="0" err="1" smtClean="0">
                <a:hlinkClick r:id="rId3"/>
              </a:rPr>
              <a:t>to</a:t>
            </a:r>
            <a:r>
              <a:rPr lang="tr-TR" sz="1300" dirty="0" smtClean="0">
                <a:hlinkClick r:id="rId3"/>
              </a:rPr>
              <a:t> </a:t>
            </a:r>
            <a:r>
              <a:rPr lang="tr-TR" sz="1300" dirty="0" err="1" smtClean="0">
                <a:hlinkClick r:id="rId3"/>
              </a:rPr>
              <a:t>cirrhosis</a:t>
            </a:r>
            <a:r>
              <a:rPr lang="tr-TR" sz="1300" dirty="0" smtClean="0">
                <a:hlinkClick r:id="rId3"/>
              </a:rPr>
              <a:t> </a:t>
            </a:r>
            <a:r>
              <a:rPr lang="tr-TR" sz="1300" dirty="0" err="1" smtClean="0">
                <a:hlinkClick r:id="rId3"/>
              </a:rPr>
              <a:t>and</a:t>
            </a:r>
            <a:r>
              <a:rPr lang="tr-TR" sz="1300" dirty="0" smtClean="0">
                <a:hlinkClick r:id="rId3"/>
              </a:rPr>
              <a:t> </a:t>
            </a:r>
            <a:r>
              <a:rPr lang="tr-TR" sz="1300" dirty="0" err="1" smtClean="0">
                <a:hlinkClick r:id="rId3"/>
              </a:rPr>
              <a:t>primary</a:t>
            </a:r>
            <a:r>
              <a:rPr lang="tr-TR" sz="1300" dirty="0" smtClean="0">
                <a:hlinkClick r:id="rId3"/>
              </a:rPr>
              <a:t> </a:t>
            </a:r>
            <a:r>
              <a:rPr lang="tr-TR" sz="1300" dirty="0" err="1" smtClean="0">
                <a:hlinkClick r:id="rId3"/>
              </a:rPr>
              <a:t>liver</a:t>
            </a:r>
            <a:r>
              <a:rPr lang="tr-TR" sz="1300" dirty="0" smtClean="0">
                <a:hlinkClick r:id="rId3"/>
              </a:rPr>
              <a:t> </a:t>
            </a:r>
            <a:r>
              <a:rPr lang="tr-TR" sz="1300" dirty="0" err="1" smtClean="0">
                <a:hlinkClick r:id="rId3"/>
              </a:rPr>
              <a:t>cancer</a:t>
            </a:r>
            <a:r>
              <a:rPr lang="tr-TR" sz="1300" dirty="0" smtClean="0">
                <a:hlinkClick r:id="rId3"/>
              </a:rPr>
              <a:t> </a:t>
            </a:r>
            <a:r>
              <a:rPr lang="tr-TR" sz="1300" dirty="0" err="1" smtClean="0">
                <a:hlinkClick r:id="rId3"/>
              </a:rPr>
              <a:t>worldwide</a:t>
            </a:r>
            <a:r>
              <a:rPr lang="tr-TR" sz="1300" dirty="0" smtClean="0">
                <a:hlinkClick r:id="rId3"/>
              </a:rPr>
              <a:t>. J </a:t>
            </a:r>
            <a:r>
              <a:rPr lang="tr-TR" sz="1300" dirty="0" err="1" smtClean="0">
                <a:hlinkClick r:id="rId3"/>
              </a:rPr>
              <a:t>Hepatol</a:t>
            </a:r>
            <a:r>
              <a:rPr lang="tr-TR" sz="1300" dirty="0" smtClean="0">
                <a:hlinkClick r:id="rId3"/>
              </a:rPr>
              <a:t> 2006; 45:529.</a:t>
            </a:r>
            <a:endParaRPr lang="tr-TR" sz="1300" dirty="0" smtClean="0"/>
          </a:p>
          <a:p>
            <a:pPr>
              <a:buNone/>
            </a:pPr>
            <a:endParaRPr lang="tr-TR" sz="1500" dirty="0"/>
          </a:p>
          <a:p>
            <a:pPr>
              <a:buNone/>
            </a:pPr>
            <a:r>
              <a:rPr lang="tr-TR" sz="1500" dirty="0" smtClean="0"/>
              <a:t>Yıllar içinde karaciğer kanseri sıklığı ve ölüm oranında artma mevcuttur. (</a:t>
            </a:r>
            <a:r>
              <a:rPr lang="en-US" sz="1600" dirty="0" smtClean="0"/>
              <a:t>National Cancer Institute Surveillance, Epidemiology and End Results Database of the National Cancer institute in the US</a:t>
            </a:r>
            <a:r>
              <a:rPr lang="tr-TR" sz="1600" dirty="0" smtClean="0"/>
              <a:t>)</a:t>
            </a:r>
            <a:r>
              <a:rPr lang="en-US" sz="1400" dirty="0" smtClean="0"/>
              <a:t> </a:t>
            </a:r>
            <a:r>
              <a:rPr lang="tr-TR" sz="1400" dirty="0" smtClean="0"/>
              <a:t> SEER verilerine göre 2008 ile 2012 verileri arasında karaciğer kanserinde %3.1 artma mevcuttur.</a:t>
            </a:r>
            <a:r>
              <a:rPr lang="en-US" sz="1200" dirty="0" smtClean="0">
                <a:hlinkClick r:id="rId4"/>
              </a:rPr>
              <a:t> </a:t>
            </a:r>
            <a:endParaRPr lang="tr-TR" sz="1200" dirty="0" smtClean="0">
              <a:hlinkClick r:id="rId4"/>
            </a:endParaRPr>
          </a:p>
          <a:p>
            <a:pPr>
              <a:buNone/>
            </a:pPr>
            <a:endParaRPr lang="tr-TR" sz="1500" dirty="0" smtClean="0"/>
          </a:p>
          <a:p>
            <a:pPr>
              <a:buNone/>
            </a:pPr>
            <a:r>
              <a:rPr lang="tr-TR" sz="1500" dirty="0" smtClean="0"/>
              <a:t>Erkeklerde 3 kat daha fazla görülmektedir. </a:t>
            </a:r>
          </a:p>
          <a:p>
            <a:pPr>
              <a:buNone/>
            </a:pPr>
            <a:endParaRPr lang="tr-TR" sz="1500" dirty="0"/>
          </a:p>
          <a:p>
            <a:pPr>
              <a:buNone/>
            </a:pPr>
            <a:r>
              <a:rPr lang="tr-TR" sz="1500" dirty="0" smtClean="0"/>
              <a:t>Tüm kanser çeşitlerinde (</a:t>
            </a:r>
            <a:r>
              <a:rPr lang="tr-TR" sz="1500" dirty="0" err="1" smtClean="0"/>
              <a:t>akc</a:t>
            </a:r>
            <a:r>
              <a:rPr lang="tr-TR" sz="1500" dirty="0" smtClean="0"/>
              <a:t>, meme , prostat vb) ölüm oranlarında azalma gözlenirken HCC de erkeklerde %2.8  , kadınlarda % 3.4 artma var.</a:t>
            </a:r>
            <a:r>
              <a:rPr lang="en-US" sz="1600" dirty="0" smtClean="0">
                <a:hlinkClick r:id="rId4"/>
              </a:rPr>
              <a:t> </a:t>
            </a:r>
            <a:endParaRPr lang="tr-TR" sz="1600" dirty="0" smtClean="0">
              <a:hlinkClick r:id="rId4"/>
            </a:endParaRPr>
          </a:p>
          <a:p>
            <a:pPr>
              <a:buNone/>
            </a:pPr>
            <a:r>
              <a:rPr lang="en-US" sz="1300" dirty="0" smtClean="0">
                <a:hlinkClick r:id="rId4"/>
              </a:rPr>
              <a:t>Ryerson AB, </a:t>
            </a:r>
            <a:r>
              <a:rPr lang="en-US" sz="1300" dirty="0" err="1" smtClean="0">
                <a:hlinkClick r:id="rId4"/>
              </a:rPr>
              <a:t>Eheman</a:t>
            </a:r>
            <a:r>
              <a:rPr lang="en-US" sz="1300" dirty="0" smtClean="0">
                <a:hlinkClick r:id="rId4"/>
              </a:rPr>
              <a:t> CR, </a:t>
            </a:r>
            <a:r>
              <a:rPr lang="en-US" sz="1300" dirty="0" err="1" smtClean="0">
                <a:hlinkClick r:id="rId4"/>
              </a:rPr>
              <a:t>Altekruse</a:t>
            </a:r>
            <a:r>
              <a:rPr lang="en-US" sz="1300" dirty="0" smtClean="0">
                <a:hlinkClick r:id="rId4"/>
              </a:rPr>
              <a:t> SF, et al. Annual Report to the Nation on the Status of Cancer, 1975-2012, featuring the increasing incidence of liver cancer. Cancer 2016; 122:1312.</a:t>
            </a:r>
            <a:endParaRPr lang="tr-TR" sz="1300" dirty="0" smtClean="0"/>
          </a:p>
          <a:p>
            <a:pPr>
              <a:buNone/>
            </a:pPr>
            <a:endParaRPr lang="tr-TR" sz="1500" dirty="0"/>
          </a:p>
          <a:p>
            <a:endParaRPr lang="tr-TR" dirty="0"/>
          </a:p>
          <a:p>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a:xfrm>
            <a:off x="457200" y="704088"/>
            <a:ext cx="8229600" cy="581772"/>
          </a:xfrm>
        </p:spPr>
        <p:txBody>
          <a:bodyPr>
            <a:normAutofit fontScale="90000"/>
          </a:bodyPr>
          <a:lstStyle/>
          <a:p>
            <a:r>
              <a:rPr lang="tr-TR" dirty="0" smtClean="0"/>
              <a:t>     </a:t>
            </a:r>
            <a:r>
              <a:rPr lang="tr-TR" sz="3100" dirty="0" err="1" smtClean="0"/>
              <a:t>Portal</a:t>
            </a:r>
            <a:r>
              <a:rPr lang="tr-TR" sz="3100" dirty="0" smtClean="0"/>
              <a:t> </a:t>
            </a:r>
            <a:r>
              <a:rPr lang="tr-TR" sz="3100" dirty="0" err="1" smtClean="0"/>
              <a:t>vene</a:t>
            </a:r>
            <a:r>
              <a:rPr lang="tr-TR" sz="3100" dirty="0" smtClean="0"/>
              <a:t> bası yapan </a:t>
            </a:r>
            <a:r>
              <a:rPr lang="tr-TR" sz="3100" dirty="0" err="1" smtClean="0"/>
              <a:t>hipoekoik</a:t>
            </a:r>
            <a:r>
              <a:rPr lang="tr-TR" sz="3100" dirty="0" smtClean="0"/>
              <a:t> HCC</a:t>
            </a:r>
          </a:p>
        </p:txBody>
      </p:sp>
      <p:pic>
        <p:nvPicPr>
          <p:cNvPr id="56323" name="3 İçerik Yer Tutucusu" descr="DSC01631.JPG"/>
          <p:cNvPicPr>
            <a:picLocks noGrp="1" noChangeAspect="1"/>
          </p:cNvPicPr>
          <p:nvPr>
            <p:ph idx="1"/>
          </p:nvPr>
        </p:nvPicPr>
        <p:blipFill>
          <a:blip r:embed="rId3" cstate="print"/>
          <a:srcRect/>
          <a:stretch>
            <a:fillRect/>
          </a:stretch>
        </p:blipFill>
        <p:spPr>
          <a:xfrm>
            <a:off x="1376363" y="1600200"/>
            <a:ext cx="6391275" cy="4525963"/>
          </a:xfrm>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457200" y="500042"/>
            <a:ext cx="8229600" cy="642942"/>
          </a:xfrm>
        </p:spPr>
        <p:txBody>
          <a:bodyPr>
            <a:normAutofit/>
          </a:bodyPr>
          <a:lstStyle/>
          <a:p>
            <a:r>
              <a:rPr lang="tr-TR" sz="2800" dirty="0" smtClean="0"/>
              <a:t>      </a:t>
            </a:r>
            <a:r>
              <a:rPr lang="tr-TR" sz="2800" dirty="0" err="1" smtClean="0"/>
              <a:t>Hiperekoik</a:t>
            </a:r>
            <a:r>
              <a:rPr lang="tr-TR" sz="2800" dirty="0" smtClean="0"/>
              <a:t> HCC ve yandaş nodül (ok)</a:t>
            </a:r>
          </a:p>
        </p:txBody>
      </p:sp>
      <p:pic>
        <p:nvPicPr>
          <p:cNvPr id="58371" name="3 İçerik Yer Tutucusu" descr="DSC01627.JPG"/>
          <p:cNvPicPr>
            <a:picLocks noGrp="1" noChangeAspect="1"/>
          </p:cNvPicPr>
          <p:nvPr>
            <p:ph idx="1"/>
          </p:nvPr>
        </p:nvPicPr>
        <p:blipFill>
          <a:blip r:embed="rId3" cstate="print"/>
          <a:srcRect/>
          <a:stretch>
            <a:fillRect/>
          </a:stretch>
        </p:blipFill>
        <p:spPr>
          <a:xfrm>
            <a:off x="1614488" y="1600200"/>
            <a:ext cx="5915025" cy="4525963"/>
          </a:xfr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a:xfrm>
            <a:off x="457200" y="704088"/>
            <a:ext cx="8229600" cy="653210"/>
          </a:xfrm>
        </p:spPr>
        <p:txBody>
          <a:bodyPr>
            <a:normAutofit fontScale="90000"/>
          </a:bodyPr>
          <a:lstStyle/>
          <a:p>
            <a:r>
              <a:rPr lang="tr-TR" dirty="0" smtClean="0"/>
              <a:t>       </a:t>
            </a:r>
            <a:r>
              <a:rPr lang="tr-TR" dirty="0" err="1" smtClean="0"/>
              <a:t>Nodüler</a:t>
            </a:r>
            <a:r>
              <a:rPr lang="tr-TR" dirty="0" smtClean="0"/>
              <a:t> tip  HCC</a:t>
            </a:r>
          </a:p>
        </p:txBody>
      </p:sp>
      <p:pic>
        <p:nvPicPr>
          <p:cNvPr id="60419" name="3 İçerik Yer Tutucusu" descr="DSC01634.JPG"/>
          <p:cNvPicPr>
            <a:picLocks noGrp="1" noChangeAspect="1"/>
          </p:cNvPicPr>
          <p:nvPr>
            <p:ph idx="1"/>
          </p:nvPr>
        </p:nvPicPr>
        <p:blipFill>
          <a:blip r:embed="rId3" cstate="print"/>
          <a:srcRect/>
          <a:stretch>
            <a:fillRect/>
          </a:stretch>
        </p:blipFill>
        <p:spPr>
          <a:xfrm>
            <a:off x="1357313" y="1643063"/>
            <a:ext cx="6483350" cy="4525962"/>
          </a:xfr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457200" y="500042"/>
            <a:ext cx="8229600" cy="642942"/>
          </a:xfrm>
        </p:spPr>
        <p:txBody>
          <a:bodyPr>
            <a:normAutofit fontScale="90000"/>
          </a:bodyPr>
          <a:lstStyle/>
          <a:p>
            <a:r>
              <a:rPr lang="tr-TR" dirty="0" smtClean="0"/>
              <a:t>      </a:t>
            </a:r>
            <a:r>
              <a:rPr lang="tr-TR" dirty="0" err="1" smtClean="0"/>
              <a:t>Sirotik</a:t>
            </a:r>
            <a:r>
              <a:rPr lang="tr-TR" dirty="0" smtClean="0"/>
              <a:t> karaciğerde </a:t>
            </a:r>
            <a:r>
              <a:rPr lang="tr-TR" dirty="0" err="1" smtClean="0"/>
              <a:t>solid</a:t>
            </a:r>
            <a:r>
              <a:rPr lang="tr-TR" dirty="0" smtClean="0"/>
              <a:t> kitle</a:t>
            </a:r>
          </a:p>
        </p:txBody>
      </p:sp>
      <p:pic>
        <p:nvPicPr>
          <p:cNvPr id="61443" name="3 İçerik Yer Tutucusu" descr="DSC01635.JPG"/>
          <p:cNvPicPr>
            <a:picLocks noGrp="1" noChangeAspect="1"/>
          </p:cNvPicPr>
          <p:nvPr>
            <p:ph idx="1"/>
          </p:nvPr>
        </p:nvPicPr>
        <p:blipFill>
          <a:blip r:embed="rId3" cstate="print"/>
          <a:srcRect/>
          <a:stretch>
            <a:fillRect/>
          </a:stretch>
        </p:blipFill>
        <p:spPr>
          <a:xfrm>
            <a:off x="1142976" y="1643050"/>
            <a:ext cx="6648450" cy="4525963"/>
          </a:xfr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a:t>
            </a:r>
            <a:endParaRPr lang="tr-TR" dirty="0"/>
          </a:p>
        </p:txBody>
      </p:sp>
      <p:sp>
        <p:nvSpPr>
          <p:cNvPr id="3" name="2 İçerik Yer Tutucusu"/>
          <p:cNvSpPr>
            <a:spLocks noGrp="1"/>
          </p:cNvSpPr>
          <p:nvPr>
            <p:ph idx="1"/>
          </p:nvPr>
        </p:nvSpPr>
        <p:spPr/>
        <p:txBody>
          <a:bodyPr/>
          <a:lstStyle/>
          <a:p>
            <a:pPr>
              <a:buNone/>
            </a:pPr>
            <a:r>
              <a:rPr lang="tr-TR" dirty="0" smtClean="0"/>
              <a:t>NCCN </a:t>
            </a:r>
            <a:r>
              <a:rPr lang="tr-TR" dirty="0" err="1" smtClean="0"/>
              <a:t>guideline</a:t>
            </a:r>
            <a:endParaRPr lang="tr-T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tr-TR" sz="2400" dirty="0" smtClean="0"/>
          </a:p>
        </p:txBody>
      </p:sp>
      <p:sp>
        <p:nvSpPr>
          <p:cNvPr id="8195" name="Rectangle 3"/>
          <p:cNvSpPr>
            <a:spLocks noGrp="1" noChangeArrowheads="1"/>
          </p:cNvSpPr>
          <p:nvPr>
            <p:ph type="body" idx="1"/>
          </p:nvPr>
        </p:nvSpPr>
        <p:spPr>
          <a:xfrm>
            <a:off x="468313" y="1341438"/>
            <a:ext cx="8229600" cy="4813300"/>
          </a:xfrm>
          <a:ln>
            <a:solidFill>
              <a:srgbClr val="00FFCC"/>
            </a:solidFill>
          </a:ln>
        </p:spPr>
        <p:txBody>
          <a:bodyPr/>
          <a:lstStyle/>
          <a:p>
            <a:pPr eaLnBrk="1" hangingPunct="1">
              <a:lnSpc>
                <a:spcPct val="80000"/>
              </a:lnSpc>
              <a:buFontTx/>
              <a:buNone/>
            </a:pPr>
            <a:r>
              <a:rPr lang="tr-TR" sz="2000" dirty="0" smtClean="0"/>
              <a:t>		</a:t>
            </a:r>
          </a:p>
          <a:p>
            <a:pPr eaLnBrk="1" hangingPunct="1">
              <a:lnSpc>
                <a:spcPct val="80000"/>
              </a:lnSpc>
              <a:buFontTx/>
              <a:buNone/>
            </a:pPr>
            <a:r>
              <a:rPr lang="tr-TR" sz="2800" dirty="0" smtClean="0"/>
              <a:t>Coğrafi dağılım- sıklık</a:t>
            </a:r>
          </a:p>
          <a:p>
            <a:pPr eaLnBrk="1" hangingPunct="1">
              <a:lnSpc>
                <a:spcPct val="80000"/>
              </a:lnSpc>
              <a:buFontTx/>
              <a:buNone/>
            </a:pPr>
            <a:r>
              <a:rPr lang="tr-TR" sz="2000" dirty="0" smtClean="0"/>
              <a:t>		Yüksek sıklık bölgeleri:</a:t>
            </a:r>
          </a:p>
          <a:p>
            <a:pPr eaLnBrk="1" hangingPunct="1">
              <a:lnSpc>
                <a:spcPct val="80000"/>
              </a:lnSpc>
              <a:buFontTx/>
              <a:buNone/>
            </a:pPr>
            <a:r>
              <a:rPr lang="tr-TR" sz="2000" dirty="0" smtClean="0"/>
              <a:t>                         			Sahra güneyi Afrika</a:t>
            </a:r>
          </a:p>
          <a:p>
            <a:pPr eaLnBrk="1" hangingPunct="1">
              <a:lnSpc>
                <a:spcPct val="80000"/>
              </a:lnSpc>
              <a:buFontTx/>
              <a:buNone/>
            </a:pPr>
            <a:r>
              <a:rPr lang="tr-TR" sz="2000" dirty="0" smtClean="0"/>
              <a:t>                         			Güneydoğu Asya</a:t>
            </a:r>
          </a:p>
          <a:p>
            <a:pPr lvl="1" eaLnBrk="1" hangingPunct="1">
              <a:lnSpc>
                <a:spcPct val="80000"/>
              </a:lnSpc>
              <a:buFontTx/>
              <a:buNone/>
            </a:pPr>
            <a:r>
              <a:rPr lang="tr-TR" sz="2000" dirty="0" smtClean="0"/>
              <a:t>		Orta sıklık bölgeleri:</a:t>
            </a:r>
          </a:p>
          <a:p>
            <a:pPr eaLnBrk="1" hangingPunct="1">
              <a:lnSpc>
                <a:spcPct val="80000"/>
              </a:lnSpc>
              <a:buFontTx/>
              <a:buNone/>
            </a:pPr>
            <a:r>
              <a:rPr lang="tr-TR" sz="2000" dirty="0" smtClean="0"/>
              <a:t>                         			Santral-Güney Avrupa</a:t>
            </a:r>
          </a:p>
          <a:p>
            <a:pPr eaLnBrk="1" hangingPunct="1">
              <a:lnSpc>
                <a:spcPct val="80000"/>
              </a:lnSpc>
              <a:buFontTx/>
              <a:buNone/>
            </a:pPr>
            <a:r>
              <a:rPr lang="tr-TR" sz="2000" dirty="0" smtClean="0"/>
              <a:t>                         			Kuzey Afrika </a:t>
            </a:r>
          </a:p>
          <a:p>
            <a:pPr eaLnBrk="1" hangingPunct="1">
              <a:lnSpc>
                <a:spcPct val="80000"/>
              </a:lnSpc>
              <a:buFontTx/>
              <a:buNone/>
            </a:pPr>
            <a:r>
              <a:rPr lang="tr-TR" sz="2000" dirty="0" smtClean="0"/>
              <a:t>                         			Japonya</a:t>
            </a:r>
          </a:p>
          <a:p>
            <a:pPr lvl="2" eaLnBrk="1" hangingPunct="1">
              <a:lnSpc>
                <a:spcPct val="80000"/>
              </a:lnSpc>
              <a:buFontTx/>
              <a:buNone/>
            </a:pPr>
            <a:r>
              <a:rPr lang="tr-TR" sz="2000" dirty="0" smtClean="0"/>
              <a:t>Düşük sıklık bölgeleri:</a:t>
            </a:r>
          </a:p>
          <a:p>
            <a:pPr eaLnBrk="1" hangingPunct="1">
              <a:lnSpc>
                <a:spcPct val="80000"/>
              </a:lnSpc>
              <a:buFontTx/>
              <a:buNone/>
            </a:pPr>
            <a:r>
              <a:rPr lang="tr-TR" sz="2000" dirty="0" smtClean="0"/>
              <a:t>                         			Kuzey Avrupa</a:t>
            </a:r>
          </a:p>
          <a:p>
            <a:pPr eaLnBrk="1" hangingPunct="1">
              <a:lnSpc>
                <a:spcPct val="80000"/>
              </a:lnSpc>
              <a:buFontTx/>
              <a:buNone/>
            </a:pPr>
            <a:r>
              <a:rPr lang="tr-TR" sz="2000" dirty="0" smtClean="0"/>
              <a:t>			                      </a:t>
            </a:r>
            <a:r>
              <a:rPr lang="en-US" sz="2000" dirty="0" smtClean="0"/>
              <a:t>      </a:t>
            </a:r>
            <a:r>
              <a:rPr lang="tr-TR" sz="2000" dirty="0" smtClean="0"/>
              <a:t>    Kuzey Amerika</a:t>
            </a:r>
          </a:p>
          <a:p>
            <a:pPr eaLnBrk="1" hangingPunct="1">
              <a:lnSpc>
                <a:spcPct val="80000"/>
              </a:lnSpc>
              <a:buFontTx/>
              <a:buNone/>
            </a:pPr>
            <a:r>
              <a:rPr lang="tr-TR" sz="2000" dirty="0" smtClean="0"/>
              <a:t>                         			Avustralya</a:t>
            </a:r>
          </a:p>
          <a:p>
            <a:pPr eaLnBrk="1" hangingPunct="1">
              <a:lnSpc>
                <a:spcPct val="80000"/>
              </a:lnSpc>
              <a:buFontTx/>
              <a:buNone/>
            </a:pPr>
            <a:r>
              <a:rPr lang="tr-TR" sz="2000" dirty="0" smtClean="0"/>
              <a:t>                        			İngiltere                         </a:t>
            </a:r>
          </a:p>
          <a:p>
            <a:pPr eaLnBrk="1" hangingPunct="1">
              <a:lnSpc>
                <a:spcPct val="80000"/>
              </a:lnSpc>
              <a:buFontTx/>
              <a:buNone/>
            </a:pPr>
            <a:r>
              <a:rPr lang="tr-TR" sz="2000" dirty="0" smtClean="0">
                <a:solidFill>
                  <a:schemeClr val="bg1"/>
                </a:solidFill>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noFill/>
        </p:spPr>
        <p:txBody>
          <a:bodyPr/>
          <a:lstStyle/>
          <a:p>
            <a:pPr eaLnBrk="1" hangingPunct="1"/>
            <a:r>
              <a:rPr lang="tr-TR" sz="2400" smtClean="0">
                <a:solidFill>
                  <a:srgbClr val="99CCFF"/>
                </a:solidFill>
              </a:rPr>
              <a:t>Hepatosellüler karsinom (HCC)</a:t>
            </a:r>
          </a:p>
        </p:txBody>
      </p:sp>
      <p:pic>
        <p:nvPicPr>
          <p:cNvPr id="9219" name="Picture 5" descr="C:\Documents and Settings\dell\Desktop\4 Dönem Kc lezyonları ders 2006\harita.jpg"/>
          <p:cNvPicPr>
            <a:picLocks noChangeAspect="1" noChangeArrowheads="1"/>
          </p:cNvPicPr>
          <p:nvPr/>
        </p:nvPicPr>
        <p:blipFill>
          <a:blip r:embed="rId3" cstate="print"/>
          <a:srcRect/>
          <a:stretch>
            <a:fillRect/>
          </a:stretch>
        </p:blipFill>
        <p:spPr bwMode="auto">
          <a:xfrm>
            <a:off x="990600" y="1371600"/>
            <a:ext cx="6772275" cy="495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8229600" cy="642942"/>
          </a:xfrm>
        </p:spPr>
        <p:txBody>
          <a:bodyPr>
            <a:normAutofit/>
          </a:bodyPr>
          <a:lstStyle/>
          <a:p>
            <a:r>
              <a:rPr lang="tr-TR" sz="2800" dirty="0" smtClean="0"/>
              <a:t>Risk faktörleri</a:t>
            </a:r>
            <a:endParaRPr lang="tr-TR" sz="2800" dirty="0"/>
          </a:p>
        </p:txBody>
      </p:sp>
      <p:sp>
        <p:nvSpPr>
          <p:cNvPr id="3" name="2 İçerik Yer Tutucusu"/>
          <p:cNvSpPr>
            <a:spLocks noGrp="1"/>
          </p:cNvSpPr>
          <p:nvPr>
            <p:ph idx="1"/>
          </p:nvPr>
        </p:nvSpPr>
        <p:spPr>
          <a:xfrm>
            <a:off x="457200" y="1071546"/>
            <a:ext cx="8229600" cy="5572164"/>
          </a:xfrm>
        </p:spPr>
        <p:txBody>
          <a:bodyPr>
            <a:normAutofit/>
          </a:bodyPr>
          <a:lstStyle/>
          <a:p>
            <a:r>
              <a:rPr lang="tr-TR" sz="1400" dirty="0" smtClean="0"/>
              <a:t>Hepatit B: HBV ile kanser arasındaki ilişki net olarak ortaya konmuştur. Siroz varlığı şart değildir. Kronik hastalık varlığında da kanser riski artar. Hepatit B </a:t>
            </a:r>
            <a:r>
              <a:rPr lang="tr-TR" sz="1400" dirty="0" err="1" smtClean="0"/>
              <a:t>nin</a:t>
            </a:r>
            <a:r>
              <a:rPr lang="tr-TR" sz="1400" dirty="0" smtClean="0"/>
              <a:t> </a:t>
            </a:r>
            <a:r>
              <a:rPr lang="tr-TR" sz="1400" dirty="0" err="1" smtClean="0"/>
              <a:t>genotip</a:t>
            </a:r>
            <a:r>
              <a:rPr lang="tr-TR" sz="1400" dirty="0" smtClean="0"/>
              <a:t> A,B,C,D alt tipleri bulunur. </a:t>
            </a:r>
          </a:p>
          <a:p>
            <a:endParaRPr lang="tr-TR" sz="1400" dirty="0"/>
          </a:p>
          <a:p>
            <a:pPr>
              <a:buNone/>
            </a:pPr>
            <a:r>
              <a:rPr lang="tr-TR" sz="1400" dirty="0" smtClean="0"/>
              <a:t>HCV VE HDV </a:t>
            </a:r>
            <a:r>
              <a:rPr lang="tr-TR" sz="1400" dirty="0" err="1" smtClean="0"/>
              <a:t>superinfeksiyonu</a:t>
            </a:r>
            <a:r>
              <a:rPr lang="tr-TR" sz="1400" dirty="0" smtClean="0"/>
              <a:t> ile kanser oranı artar.</a:t>
            </a:r>
          </a:p>
          <a:p>
            <a:r>
              <a:rPr lang="tr-TR" sz="1400" dirty="0" smtClean="0"/>
              <a:t>Hepatit C: mekanizması tam aydınlatılamamıştır ancak kanser gelişimi ile güçlü ilişkisi var. Yoğun </a:t>
            </a:r>
            <a:r>
              <a:rPr lang="tr-TR" sz="1400" dirty="0" err="1" smtClean="0"/>
              <a:t>fibrosis</a:t>
            </a:r>
            <a:r>
              <a:rPr lang="tr-TR" sz="1400" dirty="0" smtClean="0"/>
              <a:t> gelişimi ve siroz ön plandadır. Başarılı </a:t>
            </a:r>
            <a:r>
              <a:rPr lang="tr-TR" sz="1400" dirty="0" err="1" smtClean="0"/>
              <a:t>hcv</a:t>
            </a:r>
            <a:r>
              <a:rPr lang="tr-TR" sz="1400" dirty="0" smtClean="0"/>
              <a:t> tedavisi ile kanser gelişimi azalmaktadır.</a:t>
            </a:r>
          </a:p>
          <a:p>
            <a:r>
              <a:rPr lang="tr-TR" sz="1400" dirty="0" err="1" smtClean="0"/>
              <a:t>Herediter</a:t>
            </a:r>
            <a:r>
              <a:rPr lang="tr-TR" sz="1400" dirty="0" smtClean="0"/>
              <a:t> </a:t>
            </a:r>
            <a:r>
              <a:rPr lang="tr-TR" sz="1400" dirty="0" err="1" smtClean="0"/>
              <a:t>hemokromatozis</a:t>
            </a:r>
            <a:endParaRPr lang="tr-TR" sz="1400" dirty="0" smtClean="0"/>
          </a:p>
          <a:p>
            <a:r>
              <a:rPr lang="tr-TR" sz="1400" dirty="0" err="1" smtClean="0"/>
              <a:t>Primer</a:t>
            </a:r>
            <a:r>
              <a:rPr lang="tr-TR" sz="1400" dirty="0" smtClean="0"/>
              <a:t> </a:t>
            </a:r>
            <a:r>
              <a:rPr lang="tr-TR" sz="1400" dirty="0" err="1" smtClean="0"/>
              <a:t>bilier</a:t>
            </a:r>
            <a:r>
              <a:rPr lang="tr-TR" sz="1400" dirty="0" smtClean="0"/>
              <a:t> siroz</a:t>
            </a:r>
          </a:p>
          <a:p>
            <a:r>
              <a:rPr lang="tr-TR" sz="1400" dirty="0" smtClean="0"/>
              <a:t>Çevresel faktörler:</a:t>
            </a:r>
          </a:p>
          <a:p>
            <a:pPr lvl="1"/>
            <a:r>
              <a:rPr lang="tr-TR" sz="1400" dirty="0" err="1" smtClean="0"/>
              <a:t>Aflatoksin</a:t>
            </a:r>
            <a:r>
              <a:rPr lang="tr-TR" sz="1400" dirty="0" smtClean="0"/>
              <a:t> :  mantar toksinleri ile </a:t>
            </a:r>
            <a:r>
              <a:rPr lang="tr-TR" sz="1400" dirty="0" err="1" smtClean="0"/>
              <a:t>enfekte</a:t>
            </a:r>
            <a:r>
              <a:rPr lang="tr-TR" sz="1400" dirty="0" smtClean="0"/>
              <a:t> soya, mısır, fıstık gibi ürünler ile alınır.  P53 gende mutasyon tespit edilmiştir.</a:t>
            </a:r>
          </a:p>
          <a:p>
            <a:pPr lvl="1"/>
            <a:r>
              <a:rPr lang="tr-TR" sz="1400" dirty="0" smtClean="0"/>
              <a:t>Kimyasal maddeler ile kirli sular</a:t>
            </a:r>
          </a:p>
          <a:p>
            <a:pPr lvl="1">
              <a:buNone/>
            </a:pPr>
            <a:r>
              <a:rPr lang="tr-TR" sz="1400" dirty="0" smtClean="0">
                <a:hlinkClick r:id="rId2"/>
              </a:rPr>
              <a:t> </a:t>
            </a:r>
            <a:r>
              <a:rPr lang="tr-TR" sz="1000" dirty="0" err="1" smtClean="0">
                <a:hlinkClick r:id="rId2"/>
              </a:rPr>
              <a:t>Ueno</a:t>
            </a:r>
            <a:r>
              <a:rPr lang="tr-TR" sz="1000" dirty="0" smtClean="0">
                <a:hlinkClick r:id="rId2"/>
              </a:rPr>
              <a:t> Y, </a:t>
            </a:r>
            <a:r>
              <a:rPr lang="tr-TR" sz="1000" dirty="0" err="1" smtClean="0">
                <a:hlinkClick r:id="rId2"/>
              </a:rPr>
              <a:t>Nagata</a:t>
            </a:r>
            <a:r>
              <a:rPr lang="tr-TR" sz="1000" dirty="0" smtClean="0">
                <a:hlinkClick r:id="rId2"/>
              </a:rPr>
              <a:t> S, </a:t>
            </a:r>
            <a:r>
              <a:rPr lang="tr-TR" sz="1000" dirty="0" err="1" smtClean="0">
                <a:hlinkClick r:id="rId2"/>
              </a:rPr>
              <a:t>Tsutsumi</a:t>
            </a:r>
            <a:r>
              <a:rPr lang="tr-TR" sz="1000" dirty="0" smtClean="0">
                <a:hlinkClick r:id="rId2"/>
              </a:rPr>
              <a:t> T, et al. </a:t>
            </a:r>
            <a:r>
              <a:rPr lang="tr-TR" sz="1000" dirty="0" err="1" smtClean="0">
                <a:hlinkClick r:id="rId2"/>
              </a:rPr>
              <a:t>Detection</a:t>
            </a:r>
            <a:r>
              <a:rPr lang="tr-TR" sz="1000" dirty="0" smtClean="0">
                <a:hlinkClick r:id="rId2"/>
              </a:rPr>
              <a:t> of </a:t>
            </a:r>
            <a:r>
              <a:rPr lang="tr-TR" sz="1000" dirty="0" err="1" smtClean="0">
                <a:hlinkClick r:id="rId2"/>
              </a:rPr>
              <a:t>microcystins</a:t>
            </a:r>
            <a:r>
              <a:rPr lang="tr-TR" sz="1000" dirty="0" smtClean="0">
                <a:hlinkClick r:id="rId2"/>
              </a:rPr>
              <a:t>, a </a:t>
            </a:r>
            <a:r>
              <a:rPr lang="tr-TR" sz="1000" dirty="0" err="1" smtClean="0">
                <a:hlinkClick r:id="rId2"/>
              </a:rPr>
              <a:t>blue</a:t>
            </a:r>
            <a:r>
              <a:rPr lang="tr-TR" sz="1000" dirty="0" smtClean="0">
                <a:hlinkClick r:id="rId2"/>
              </a:rPr>
              <a:t>-</a:t>
            </a:r>
            <a:r>
              <a:rPr lang="tr-TR" sz="1000" dirty="0" err="1" smtClean="0">
                <a:hlinkClick r:id="rId2"/>
              </a:rPr>
              <a:t>green</a:t>
            </a:r>
            <a:r>
              <a:rPr lang="tr-TR" sz="1000" dirty="0" smtClean="0">
                <a:hlinkClick r:id="rId2"/>
              </a:rPr>
              <a:t> </a:t>
            </a:r>
            <a:r>
              <a:rPr lang="tr-TR" sz="1000" dirty="0" err="1" smtClean="0">
                <a:hlinkClick r:id="rId2"/>
              </a:rPr>
              <a:t>algal</a:t>
            </a:r>
            <a:r>
              <a:rPr lang="tr-TR" sz="1000" dirty="0" smtClean="0">
                <a:hlinkClick r:id="rId2"/>
              </a:rPr>
              <a:t> </a:t>
            </a:r>
            <a:r>
              <a:rPr lang="tr-TR" sz="1000" dirty="0" err="1" smtClean="0">
                <a:hlinkClick r:id="rId2"/>
              </a:rPr>
              <a:t>hepatotoxin</a:t>
            </a:r>
            <a:r>
              <a:rPr lang="tr-TR" sz="1000" dirty="0" smtClean="0">
                <a:hlinkClick r:id="rId2"/>
              </a:rPr>
              <a:t>, in </a:t>
            </a:r>
            <a:r>
              <a:rPr lang="tr-TR" sz="1000" dirty="0" err="1" smtClean="0">
                <a:hlinkClick r:id="rId2"/>
              </a:rPr>
              <a:t>drinking</a:t>
            </a:r>
            <a:r>
              <a:rPr lang="tr-TR" sz="1000" dirty="0" smtClean="0">
                <a:hlinkClick r:id="rId2"/>
              </a:rPr>
              <a:t> </a:t>
            </a:r>
            <a:r>
              <a:rPr lang="tr-TR" sz="1000" dirty="0" err="1" smtClean="0">
                <a:hlinkClick r:id="rId2"/>
              </a:rPr>
              <a:t>water</a:t>
            </a:r>
            <a:r>
              <a:rPr lang="tr-TR" sz="1000" dirty="0" smtClean="0">
                <a:hlinkClick r:id="rId2"/>
              </a:rPr>
              <a:t> </a:t>
            </a:r>
            <a:r>
              <a:rPr lang="tr-TR" sz="1000" dirty="0" err="1" smtClean="0">
                <a:hlinkClick r:id="rId2"/>
              </a:rPr>
              <a:t>sampled</a:t>
            </a:r>
            <a:r>
              <a:rPr lang="tr-TR" sz="1000" dirty="0" smtClean="0">
                <a:hlinkClick r:id="rId2"/>
              </a:rPr>
              <a:t> in </a:t>
            </a:r>
            <a:r>
              <a:rPr lang="tr-TR" sz="1000" dirty="0" err="1" smtClean="0">
                <a:hlinkClick r:id="rId2"/>
              </a:rPr>
              <a:t>Haimen</a:t>
            </a:r>
            <a:r>
              <a:rPr lang="tr-TR" sz="1000" dirty="0" smtClean="0">
                <a:hlinkClick r:id="rId2"/>
              </a:rPr>
              <a:t> </a:t>
            </a:r>
            <a:r>
              <a:rPr lang="tr-TR" sz="1000" dirty="0" err="1" smtClean="0">
                <a:hlinkClick r:id="rId2"/>
              </a:rPr>
              <a:t>and</a:t>
            </a:r>
            <a:r>
              <a:rPr lang="tr-TR" sz="1000" dirty="0" smtClean="0">
                <a:hlinkClick r:id="rId2"/>
              </a:rPr>
              <a:t> </a:t>
            </a:r>
            <a:r>
              <a:rPr lang="tr-TR" sz="1000" dirty="0" err="1" smtClean="0">
                <a:hlinkClick r:id="rId2"/>
              </a:rPr>
              <a:t>Fusui</a:t>
            </a:r>
            <a:r>
              <a:rPr lang="tr-TR" sz="1000" dirty="0" smtClean="0">
                <a:hlinkClick r:id="rId2"/>
              </a:rPr>
              <a:t>, </a:t>
            </a:r>
            <a:r>
              <a:rPr lang="tr-TR" sz="1000" dirty="0" err="1" smtClean="0">
                <a:hlinkClick r:id="rId2"/>
              </a:rPr>
              <a:t>endemic</a:t>
            </a:r>
            <a:r>
              <a:rPr lang="tr-TR" sz="1000" dirty="0" smtClean="0">
                <a:hlinkClick r:id="rId2"/>
              </a:rPr>
              <a:t> </a:t>
            </a:r>
            <a:r>
              <a:rPr lang="tr-TR" sz="1000" dirty="0" err="1" smtClean="0">
                <a:hlinkClick r:id="rId2"/>
              </a:rPr>
              <a:t>areas</a:t>
            </a:r>
            <a:r>
              <a:rPr lang="tr-TR" sz="1000" dirty="0" smtClean="0">
                <a:hlinkClick r:id="rId2"/>
              </a:rPr>
              <a:t> of </a:t>
            </a:r>
            <a:r>
              <a:rPr lang="tr-TR" sz="1000" dirty="0" err="1" smtClean="0">
                <a:hlinkClick r:id="rId2"/>
              </a:rPr>
              <a:t>primary</a:t>
            </a:r>
            <a:r>
              <a:rPr lang="tr-TR" sz="1000" dirty="0" smtClean="0">
                <a:hlinkClick r:id="rId2"/>
              </a:rPr>
              <a:t> </a:t>
            </a:r>
            <a:r>
              <a:rPr lang="tr-TR" sz="1000" dirty="0" err="1" smtClean="0">
                <a:hlinkClick r:id="rId2"/>
              </a:rPr>
              <a:t>liver</a:t>
            </a:r>
            <a:r>
              <a:rPr lang="tr-TR" sz="1000" dirty="0" smtClean="0">
                <a:hlinkClick r:id="rId2"/>
              </a:rPr>
              <a:t> </a:t>
            </a:r>
            <a:r>
              <a:rPr lang="tr-TR" sz="1000" dirty="0" err="1" smtClean="0">
                <a:hlinkClick r:id="rId2"/>
              </a:rPr>
              <a:t>cancer</a:t>
            </a:r>
            <a:r>
              <a:rPr lang="tr-TR" sz="1000" dirty="0" smtClean="0">
                <a:hlinkClick r:id="rId2"/>
              </a:rPr>
              <a:t> in </a:t>
            </a:r>
            <a:r>
              <a:rPr lang="tr-TR" sz="1000" dirty="0" err="1" smtClean="0">
                <a:hlinkClick r:id="rId2"/>
              </a:rPr>
              <a:t>China</a:t>
            </a:r>
            <a:r>
              <a:rPr lang="tr-TR" sz="1000" dirty="0" smtClean="0">
                <a:hlinkClick r:id="rId2"/>
              </a:rPr>
              <a:t>, </a:t>
            </a:r>
            <a:r>
              <a:rPr lang="tr-TR" sz="1000" dirty="0" err="1" smtClean="0">
                <a:hlinkClick r:id="rId2"/>
              </a:rPr>
              <a:t>by</a:t>
            </a:r>
            <a:r>
              <a:rPr lang="tr-TR" sz="1000" dirty="0" smtClean="0">
                <a:hlinkClick r:id="rId2"/>
              </a:rPr>
              <a:t> </a:t>
            </a:r>
            <a:r>
              <a:rPr lang="tr-TR" sz="1000" dirty="0" err="1" smtClean="0">
                <a:hlinkClick r:id="rId2"/>
              </a:rPr>
              <a:t>highly</a:t>
            </a:r>
            <a:r>
              <a:rPr lang="tr-TR" sz="1000" dirty="0" smtClean="0">
                <a:hlinkClick r:id="rId2"/>
              </a:rPr>
              <a:t> </a:t>
            </a:r>
            <a:r>
              <a:rPr lang="tr-TR" sz="1000" dirty="0" err="1" smtClean="0">
                <a:hlinkClick r:id="rId2"/>
              </a:rPr>
              <a:t>sensitive</a:t>
            </a:r>
            <a:r>
              <a:rPr lang="tr-TR" sz="1000" dirty="0" smtClean="0">
                <a:hlinkClick r:id="rId2"/>
              </a:rPr>
              <a:t> </a:t>
            </a:r>
            <a:r>
              <a:rPr lang="tr-TR" sz="1000" dirty="0" err="1" smtClean="0">
                <a:hlinkClick r:id="rId2"/>
              </a:rPr>
              <a:t>immunoassay</a:t>
            </a:r>
            <a:r>
              <a:rPr lang="tr-TR" sz="1000" dirty="0" smtClean="0">
                <a:hlinkClick r:id="rId2"/>
              </a:rPr>
              <a:t>. </a:t>
            </a:r>
            <a:r>
              <a:rPr lang="tr-TR" sz="1000" dirty="0" err="1" smtClean="0">
                <a:hlinkClick r:id="rId2"/>
              </a:rPr>
              <a:t>Carcinogenesis</a:t>
            </a:r>
            <a:r>
              <a:rPr lang="tr-TR" sz="1000" dirty="0" smtClean="0">
                <a:hlinkClick r:id="rId2"/>
              </a:rPr>
              <a:t> 1996; 17:1317.</a:t>
            </a:r>
            <a:endParaRPr lang="tr-TR" sz="1000" dirty="0" smtClean="0"/>
          </a:p>
          <a:p>
            <a:pPr lvl="1"/>
            <a:r>
              <a:rPr lang="tr-TR" sz="1400" dirty="0" smtClean="0"/>
              <a:t>“</a:t>
            </a:r>
            <a:r>
              <a:rPr lang="tr-TR" sz="1400" dirty="0" err="1" smtClean="0"/>
              <a:t>Betel</a:t>
            </a:r>
            <a:r>
              <a:rPr lang="tr-TR" sz="1400" dirty="0" smtClean="0"/>
              <a:t> </a:t>
            </a:r>
            <a:r>
              <a:rPr lang="tr-TR" sz="1400" dirty="0" err="1" smtClean="0"/>
              <a:t>nut</a:t>
            </a:r>
            <a:r>
              <a:rPr lang="tr-TR" sz="1400" dirty="0" smtClean="0"/>
              <a:t> “ denile ceviz benzeri bir madde çiğnenmesi</a:t>
            </a:r>
          </a:p>
          <a:p>
            <a:pPr lvl="1">
              <a:buNone/>
            </a:pPr>
            <a:r>
              <a:rPr lang="tr-TR" sz="1000" dirty="0" err="1" smtClean="0">
                <a:hlinkClick r:id="rId3"/>
              </a:rPr>
              <a:t>Tsai</a:t>
            </a:r>
            <a:r>
              <a:rPr lang="tr-TR" sz="1000" dirty="0" smtClean="0">
                <a:hlinkClick r:id="rId3"/>
              </a:rPr>
              <a:t> JF, </a:t>
            </a:r>
            <a:r>
              <a:rPr lang="tr-TR" sz="1000" dirty="0" err="1" smtClean="0">
                <a:hlinkClick r:id="rId3"/>
              </a:rPr>
              <a:t>Chuang</a:t>
            </a:r>
            <a:r>
              <a:rPr lang="tr-TR" sz="1000" dirty="0" smtClean="0">
                <a:hlinkClick r:id="rId3"/>
              </a:rPr>
              <a:t> LY, </a:t>
            </a:r>
            <a:r>
              <a:rPr lang="tr-TR" sz="1000" dirty="0" err="1" smtClean="0">
                <a:hlinkClick r:id="rId3"/>
              </a:rPr>
              <a:t>Jeng</a:t>
            </a:r>
            <a:r>
              <a:rPr lang="tr-TR" sz="1000" dirty="0" smtClean="0">
                <a:hlinkClick r:id="rId3"/>
              </a:rPr>
              <a:t> JE, et al. </a:t>
            </a:r>
            <a:r>
              <a:rPr lang="tr-TR" sz="1000" dirty="0" err="1" smtClean="0">
                <a:hlinkClick r:id="rId3"/>
              </a:rPr>
              <a:t>Betel</a:t>
            </a:r>
            <a:r>
              <a:rPr lang="tr-TR" sz="1000" dirty="0" smtClean="0">
                <a:hlinkClick r:id="rId3"/>
              </a:rPr>
              <a:t> </a:t>
            </a:r>
            <a:r>
              <a:rPr lang="tr-TR" sz="1000" dirty="0" err="1" smtClean="0">
                <a:hlinkClick r:id="rId3"/>
              </a:rPr>
              <a:t>quid</a:t>
            </a:r>
            <a:r>
              <a:rPr lang="tr-TR" sz="1000" dirty="0" smtClean="0">
                <a:hlinkClick r:id="rId3"/>
              </a:rPr>
              <a:t> </a:t>
            </a:r>
            <a:r>
              <a:rPr lang="tr-TR" sz="1000" dirty="0" err="1" smtClean="0">
                <a:hlinkClick r:id="rId3"/>
              </a:rPr>
              <a:t>chewing</a:t>
            </a:r>
            <a:r>
              <a:rPr lang="tr-TR" sz="1000" dirty="0" smtClean="0">
                <a:hlinkClick r:id="rId3"/>
              </a:rPr>
              <a:t> as a risk </a:t>
            </a:r>
            <a:r>
              <a:rPr lang="tr-TR" sz="1000" dirty="0" err="1" smtClean="0">
                <a:hlinkClick r:id="rId3"/>
              </a:rPr>
              <a:t>factor</a:t>
            </a:r>
            <a:r>
              <a:rPr lang="tr-TR" sz="1000" dirty="0" smtClean="0">
                <a:hlinkClick r:id="rId3"/>
              </a:rPr>
              <a:t> </a:t>
            </a:r>
            <a:r>
              <a:rPr lang="tr-TR" sz="1000" dirty="0" err="1" smtClean="0">
                <a:hlinkClick r:id="rId3"/>
              </a:rPr>
              <a:t>for</a:t>
            </a:r>
            <a:r>
              <a:rPr lang="tr-TR" sz="1000" dirty="0" smtClean="0">
                <a:hlinkClick r:id="rId3"/>
              </a:rPr>
              <a:t> </a:t>
            </a:r>
            <a:r>
              <a:rPr lang="tr-TR" sz="1000" dirty="0" err="1" smtClean="0">
                <a:hlinkClick r:id="rId3"/>
              </a:rPr>
              <a:t>hepatocellular</a:t>
            </a:r>
            <a:r>
              <a:rPr lang="tr-TR" sz="1000" dirty="0" smtClean="0">
                <a:hlinkClick r:id="rId3"/>
              </a:rPr>
              <a:t> </a:t>
            </a:r>
            <a:r>
              <a:rPr lang="tr-TR" sz="1000" dirty="0" err="1" smtClean="0">
                <a:hlinkClick r:id="rId3"/>
              </a:rPr>
              <a:t>carcinoma</a:t>
            </a:r>
            <a:r>
              <a:rPr lang="tr-TR" sz="1000" dirty="0" smtClean="0">
                <a:hlinkClick r:id="rId3"/>
              </a:rPr>
              <a:t>: a </a:t>
            </a:r>
            <a:r>
              <a:rPr lang="tr-TR" sz="1000" dirty="0" err="1" smtClean="0">
                <a:hlinkClick r:id="rId3"/>
              </a:rPr>
              <a:t>case</a:t>
            </a:r>
            <a:r>
              <a:rPr lang="tr-TR" sz="1000" dirty="0" smtClean="0">
                <a:hlinkClick r:id="rId3"/>
              </a:rPr>
              <a:t>-</a:t>
            </a:r>
            <a:r>
              <a:rPr lang="tr-TR" sz="1000" dirty="0" err="1" smtClean="0">
                <a:hlinkClick r:id="rId3"/>
              </a:rPr>
              <a:t>control</a:t>
            </a:r>
            <a:r>
              <a:rPr lang="tr-TR" sz="1000" dirty="0" smtClean="0">
                <a:hlinkClick r:id="rId3"/>
              </a:rPr>
              <a:t> </a:t>
            </a:r>
            <a:r>
              <a:rPr lang="tr-TR" sz="1000" dirty="0" err="1" smtClean="0">
                <a:hlinkClick r:id="rId3"/>
              </a:rPr>
              <a:t>study</a:t>
            </a:r>
            <a:r>
              <a:rPr lang="tr-TR" sz="1000" dirty="0" smtClean="0">
                <a:hlinkClick r:id="rId3"/>
              </a:rPr>
              <a:t>. </a:t>
            </a:r>
            <a:r>
              <a:rPr lang="tr-TR" sz="1000" dirty="0" err="1" smtClean="0">
                <a:hlinkClick r:id="rId3"/>
              </a:rPr>
              <a:t>Br</a:t>
            </a:r>
            <a:r>
              <a:rPr lang="tr-TR" sz="1000" dirty="0" smtClean="0">
                <a:hlinkClick r:id="rId3"/>
              </a:rPr>
              <a:t> J </a:t>
            </a:r>
            <a:r>
              <a:rPr lang="tr-TR" sz="1000" dirty="0" err="1" smtClean="0">
                <a:hlinkClick r:id="rId3"/>
              </a:rPr>
              <a:t>Cancer</a:t>
            </a:r>
            <a:r>
              <a:rPr lang="tr-TR" sz="1000" dirty="0" smtClean="0">
                <a:hlinkClick r:id="rId3"/>
              </a:rPr>
              <a:t> 2001; 84:709.</a:t>
            </a:r>
            <a:endParaRPr lang="tr-TR" sz="1000" dirty="0" smtClean="0"/>
          </a:p>
          <a:p>
            <a:pPr lvl="1"/>
            <a:r>
              <a:rPr lang="tr-TR" sz="1400" dirty="0" smtClean="0"/>
              <a:t>Sigara , alkol: ???????????</a:t>
            </a:r>
          </a:p>
          <a:p>
            <a:pPr lvl="1"/>
            <a:r>
              <a:rPr lang="tr-TR" sz="1400" dirty="0" smtClean="0"/>
              <a:t>DM: topluma göre 2 kat daha riskli olduğu ifade ediliyor.</a:t>
            </a:r>
          </a:p>
          <a:p>
            <a:pPr lvl="1"/>
            <a:r>
              <a:rPr lang="tr-TR" sz="1400" dirty="0" err="1" smtClean="0"/>
              <a:t>Non</a:t>
            </a:r>
            <a:r>
              <a:rPr lang="tr-TR" sz="1400" dirty="0" smtClean="0"/>
              <a:t>-alkolik yağlı karaciğer hastalığı:</a:t>
            </a:r>
          </a:p>
          <a:p>
            <a:pPr lvl="1"/>
            <a:r>
              <a:rPr lang="tr-TR" sz="1400" dirty="0" smtClean="0"/>
              <a:t>Aşırı demir alımı: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z="1600" dirty="0" smtClean="0"/>
              <a:t>Alfa-1 </a:t>
            </a:r>
            <a:r>
              <a:rPr lang="tr-TR" sz="1600" dirty="0" err="1" smtClean="0"/>
              <a:t>antitripsin</a:t>
            </a:r>
            <a:r>
              <a:rPr lang="tr-TR" sz="1600" dirty="0" smtClean="0"/>
              <a:t> eksikliği</a:t>
            </a:r>
          </a:p>
          <a:p>
            <a:r>
              <a:rPr lang="tr-TR" sz="1600" dirty="0" smtClean="0"/>
              <a:t>Akut </a:t>
            </a:r>
            <a:r>
              <a:rPr lang="tr-TR" sz="1600" dirty="0" err="1" smtClean="0"/>
              <a:t>intermittent</a:t>
            </a:r>
            <a:r>
              <a:rPr lang="tr-TR" sz="1600" dirty="0" smtClean="0"/>
              <a:t> porfiri</a:t>
            </a:r>
            <a:endParaRPr lang="tr-TR" sz="1600" dirty="0"/>
          </a:p>
          <a:p>
            <a:endParaRPr lang="tr-TR" sz="1600" dirty="0" smtClean="0"/>
          </a:p>
          <a:p>
            <a:pPr>
              <a:buNone/>
            </a:pPr>
            <a:r>
              <a:rPr lang="tr-TR" sz="1600" dirty="0" smtClean="0"/>
              <a:t>Koruyucu Faktörler:</a:t>
            </a:r>
          </a:p>
          <a:p>
            <a:pPr>
              <a:buNone/>
            </a:pPr>
            <a:r>
              <a:rPr lang="tr-TR" sz="1600" dirty="0"/>
              <a:t>	</a:t>
            </a:r>
            <a:r>
              <a:rPr lang="tr-TR" sz="1600" dirty="0" smtClean="0"/>
              <a:t>- </a:t>
            </a:r>
            <a:r>
              <a:rPr lang="tr-TR" sz="1600" dirty="0" err="1" smtClean="0"/>
              <a:t>Statin</a:t>
            </a:r>
            <a:r>
              <a:rPr lang="tr-TR" sz="1600" dirty="0" smtClean="0"/>
              <a:t> Kullanımı</a:t>
            </a:r>
          </a:p>
          <a:p>
            <a:pPr>
              <a:buNone/>
            </a:pPr>
            <a:r>
              <a:rPr lang="tr-TR" sz="1200" dirty="0" err="1" smtClean="0">
                <a:hlinkClick r:id="rId2"/>
              </a:rPr>
              <a:t>Tsan</a:t>
            </a:r>
            <a:r>
              <a:rPr lang="tr-TR" sz="1200" dirty="0" smtClean="0">
                <a:hlinkClick r:id="rId2"/>
              </a:rPr>
              <a:t> YT, Lee CH, </a:t>
            </a:r>
            <a:r>
              <a:rPr lang="tr-TR" sz="1200" dirty="0" err="1" smtClean="0">
                <a:hlinkClick r:id="rId2"/>
              </a:rPr>
              <a:t>Wang</a:t>
            </a:r>
            <a:r>
              <a:rPr lang="tr-TR" sz="1200" dirty="0" smtClean="0">
                <a:hlinkClick r:id="rId2"/>
              </a:rPr>
              <a:t> JD, </a:t>
            </a:r>
            <a:r>
              <a:rPr lang="tr-TR" sz="1200" dirty="0" err="1" smtClean="0">
                <a:hlinkClick r:id="rId2"/>
              </a:rPr>
              <a:t>Chen</a:t>
            </a:r>
            <a:r>
              <a:rPr lang="tr-TR" sz="1200" dirty="0" smtClean="0">
                <a:hlinkClick r:id="rId2"/>
              </a:rPr>
              <a:t> PC. </a:t>
            </a:r>
            <a:r>
              <a:rPr lang="tr-TR" sz="1200" dirty="0" err="1" smtClean="0">
                <a:hlinkClick r:id="rId2"/>
              </a:rPr>
              <a:t>Statins</a:t>
            </a:r>
            <a:r>
              <a:rPr lang="tr-TR" sz="1200" dirty="0" smtClean="0">
                <a:hlinkClick r:id="rId2"/>
              </a:rPr>
              <a:t> </a:t>
            </a:r>
            <a:r>
              <a:rPr lang="tr-TR" sz="1200" dirty="0" err="1" smtClean="0">
                <a:hlinkClick r:id="rId2"/>
              </a:rPr>
              <a:t>and</a:t>
            </a:r>
            <a:r>
              <a:rPr lang="tr-TR" sz="1200" dirty="0" smtClean="0">
                <a:hlinkClick r:id="rId2"/>
              </a:rPr>
              <a:t> </a:t>
            </a:r>
            <a:r>
              <a:rPr lang="tr-TR" sz="1200" dirty="0" err="1" smtClean="0">
                <a:hlinkClick r:id="rId2"/>
              </a:rPr>
              <a:t>the</a:t>
            </a:r>
            <a:r>
              <a:rPr lang="tr-TR" sz="1200" dirty="0" smtClean="0">
                <a:hlinkClick r:id="rId2"/>
              </a:rPr>
              <a:t> risk of </a:t>
            </a:r>
            <a:r>
              <a:rPr lang="tr-TR" sz="1200" dirty="0" err="1" smtClean="0">
                <a:hlinkClick r:id="rId2"/>
              </a:rPr>
              <a:t>hepatocellular</a:t>
            </a:r>
            <a:r>
              <a:rPr lang="tr-TR" sz="1200" dirty="0" smtClean="0">
                <a:hlinkClick r:id="rId2"/>
              </a:rPr>
              <a:t> </a:t>
            </a:r>
            <a:r>
              <a:rPr lang="tr-TR" sz="1200" dirty="0" err="1" smtClean="0">
                <a:hlinkClick r:id="rId2"/>
              </a:rPr>
              <a:t>carcinoma</a:t>
            </a:r>
            <a:r>
              <a:rPr lang="tr-TR" sz="1200" dirty="0" smtClean="0">
                <a:hlinkClick r:id="rId2"/>
              </a:rPr>
              <a:t> in </a:t>
            </a:r>
            <a:r>
              <a:rPr lang="tr-TR" sz="1200" dirty="0" err="1" smtClean="0">
                <a:hlinkClick r:id="rId2"/>
              </a:rPr>
              <a:t>patients</a:t>
            </a:r>
            <a:r>
              <a:rPr lang="tr-TR" sz="1200" dirty="0" smtClean="0">
                <a:hlinkClick r:id="rId2"/>
              </a:rPr>
              <a:t> </a:t>
            </a:r>
            <a:r>
              <a:rPr lang="tr-TR" sz="1200" dirty="0" err="1" smtClean="0">
                <a:hlinkClick r:id="rId2"/>
              </a:rPr>
              <a:t>with</a:t>
            </a:r>
            <a:r>
              <a:rPr lang="tr-TR" sz="1200" dirty="0" smtClean="0">
                <a:hlinkClick r:id="rId2"/>
              </a:rPr>
              <a:t> </a:t>
            </a:r>
            <a:r>
              <a:rPr lang="tr-TR" sz="1200" dirty="0" err="1" smtClean="0">
                <a:hlinkClick r:id="rId2"/>
              </a:rPr>
              <a:t>hepatitis</a:t>
            </a:r>
            <a:r>
              <a:rPr lang="tr-TR" sz="1200" dirty="0" smtClean="0">
                <a:hlinkClick r:id="rId2"/>
              </a:rPr>
              <a:t> B </a:t>
            </a:r>
            <a:r>
              <a:rPr lang="tr-TR" sz="1200" dirty="0" err="1" smtClean="0">
                <a:hlinkClick r:id="rId2"/>
              </a:rPr>
              <a:t>virus</a:t>
            </a:r>
            <a:r>
              <a:rPr lang="tr-TR" sz="1200" dirty="0" smtClean="0">
                <a:hlinkClick r:id="rId2"/>
              </a:rPr>
              <a:t> </a:t>
            </a:r>
            <a:r>
              <a:rPr lang="tr-TR" sz="1200" dirty="0" err="1" smtClean="0">
                <a:hlinkClick r:id="rId2"/>
              </a:rPr>
              <a:t>infection</a:t>
            </a:r>
            <a:r>
              <a:rPr lang="tr-TR" sz="1200" dirty="0" smtClean="0">
                <a:hlinkClick r:id="rId2"/>
              </a:rPr>
              <a:t>. J </a:t>
            </a:r>
            <a:r>
              <a:rPr lang="tr-TR" sz="1200" dirty="0" err="1" smtClean="0">
                <a:hlinkClick r:id="rId2"/>
              </a:rPr>
              <a:t>Clin</a:t>
            </a:r>
            <a:r>
              <a:rPr lang="tr-TR" sz="1200" dirty="0" smtClean="0">
                <a:hlinkClick r:id="rId2"/>
              </a:rPr>
              <a:t> </a:t>
            </a:r>
            <a:r>
              <a:rPr lang="tr-TR" sz="1200" dirty="0" err="1" smtClean="0">
                <a:hlinkClick r:id="rId2"/>
              </a:rPr>
              <a:t>Oncol</a:t>
            </a:r>
            <a:r>
              <a:rPr lang="tr-TR" sz="1200" dirty="0" smtClean="0">
                <a:hlinkClick r:id="rId2"/>
              </a:rPr>
              <a:t> 2012; 30:623.</a:t>
            </a:r>
            <a:endParaRPr lang="tr-TR" sz="1200" dirty="0" smtClean="0"/>
          </a:p>
          <a:p>
            <a:pPr>
              <a:buNone/>
            </a:pPr>
            <a:r>
              <a:rPr lang="tr-TR" sz="1600" dirty="0"/>
              <a:t>	</a:t>
            </a:r>
            <a:r>
              <a:rPr lang="tr-TR" sz="1600" dirty="0" smtClean="0"/>
              <a:t>- Diyet: doymamış yağ asitlerinden zengin gıdaların tüketilmesi ve  E  vitamini kullanılmasının riski azalttığı ifade edilmektedir.</a:t>
            </a:r>
          </a:p>
          <a:p>
            <a:pPr>
              <a:buNone/>
            </a:pPr>
            <a:r>
              <a:rPr lang="tr-TR" sz="1200" dirty="0" err="1" smtClean="0">
                <a:hlinkClick r:id="rId3"/>
              </a:rPr>
              <a:t>Freedman</a:t>
            </a:r>
            <a:r>
              <a:rPr lang="tr-TR" sz="1200" dirty="0" smtClean="0">
                <a:hlinkClick r:id="rId3"/>
              </a:rPr>
              <a:t> ND, </a:t>
            </a:r>
            <a:r>
              <a:rPr lang="tr-TR" sz="1200" dirty="0" err="1" smtClean="0">
                <a:hlinkClick r:id="rId3"/>
              </a:rPr>
              <a:t>Cross</a:t>
            </a:r>
            <a:r>
              <a:rPr lang="tr-TR" sz="1200" dirty="0" smtClean="0">
                <a:hlinkClick r:id="rId3"/>
              </a:rPr>
              <a:t> AJ, </a:t>
            </a:r>
            <a:r>
              <a:rPr lang="tr-TR" sz="1200" dirty="0" err="1" smtClean="0">
                <a:hlinkClick r:id="rId3"/>
              </a:rPr>
              <a:t>McGlynn</a:t>
            </a:r>
            <a:r>
              <a:rPr lang="tr-TR" sz="1200" dirty="0" smtClean="0">
                <a:hlinkClick r:id="rId3"/>
              </a:rPr>
              <a:t> KA, et al. </a:t>
            </a:r>
            <a:r>
              <a:rPr lang="tr-TR" sz="1200" dirty="0" err="1" smtClean="0">
                <a:hlinkClick r:id="rId3"/>
              </a:rPr>
              <a:t>Association</a:t>
            </a:r>
            <a:r>
              <a:rPr lang="tr-TR" sz="1200" dirty="0" smtClean="0">
                <a:hlinkClick r:id="rId3"/>
              </a:rPr>
              <a:t> of </a:t>
            </a:r>
            <a:r>
              <a:rPr lang="tr-TR" sz="1200" dirty="0" err="1" smtClean="0">
                <a:hlinkClick r:id="rId3"/>
              </a:rPr>
              <a:t>meat</a:t>
            </a:r>
            <a:r>
              <a:rPr lang="tr-TR" sz="1200" dirty="0" smtClean="0">
                <a:hlinkClick r:id="rId3"/>
              </a:rPr>
              <a:t> </a:t>
            </a:r>
            <a:r>
              <a:rPr lang="tr-TR" sz="1200" dirty="0" err="1" smtClean="0">
                <a:hlinkClick r:id="rId3"/>
              </a:rPr>
              <a:t>and</a:t>
            </a:r>
            <a:r>
              <a:rPr lang="tr-TR" sz="1200" dirty="0" smtClean="0">
                <a:hlinkClick r:id="rId3"/>
              </a:rPr>
              <a:t> </a:t>
            </a:r>
            <a:r>
              <a:rPr lang="tr-TR" sz="1200" dirty="0" err="1" smtClean="0">
                <a:hlinkClick r:id="rId3"/>
              </a:rPr>
              <a:t>fat</a:t>
            </a:r>
            <a:r>
              <a:rPr lang="tr-TR" sz="1200" dirty="0" smtClean="0">
                <a:hlinkClick r:id="rId3"/>
              </a:rPr>
              <a:t> </a:t>
            </a:r>
            <a:r>
              <a:rPr lang="tr-TR" sz="1200" dirty="0" err="1" smtClean="0">
                <a:hlinkClick r:id="rId3"/>
              </a:rPr>
              <a:t>intake</a:t>
            </a:r>
            <a:r>
              <a:rPr lang="tr-TR" sz="1200" dirty="0" smtClean="0">
                <a:hlinkClick r:id="rId3"/>
              </a:rPr>
              <a:t> </a:t>
            </a:r>
            <a:r>
              <a:rPr lang="tr-TR" sz="1200" dirty="0" err="1" smtClean="0">
                <a:hlinkClick r:id="rId3"/>
              </a:rPr>
              <a:t>with</a:t>
            </a:r>
            <a:r>
              <a:rPr lang="tr-TR" sz="1200" dirty="0" smtClean="0">
                <a:hlinkClick r:id="rId3"/>
              </a:rPr>
              <a:t> </a:t>
            </a:r>
            <a:r>
              <a:rPr lang="tr-TR" sz="1200" dirty="0" err="1" smtClean="0">
                <a:hlinkClick r:id="rId3"/>
              </a:rPr>
              <a:t>liver</a:t>
            </a:r>
            <a:r>
              <a:rPr lang="tr-TR" sz="1200" dirty="0" smtClean="0">
                <a:hlinkClick r:id="rId3"/>
              </a:rPr>
              <a:t> </a:t>
            </a:r>
            <a:r>
              <a:rPr lang="tr-TR" sz="1200" dirty="0" err="1" smtClean="0">
                <a:hlinkClick r:id="rId3"/>
              </a:rPr>
              <a:t>disease</a:t>
            </a:r>
            <a:r>
              <a:rPr lang="tr-TR" sz="1200" dirty="0" smtClean="0">
                <a:hlinkClick r:id="rId3"/>
              </a:rPr>
              <a:t> </a:t>
            </a:r>
            <a:r>
              <a:rPr lang="tr-TR" sz="1200" dirty="0" err="1" smtClean="0">
                <a:hlinkClick r:id="rId3"/>
              </a:rPr>
              <a:t>and</a:t>
            </a:r>
            <a:r>
              <a:rPr lang="tr-TR" sz="1200" dirty="0" smtClean="0">
                <a:hlinkClick r:id="rId3"/>
              </a:rPr>
              <a:t> </a:t>
            </a:r>
            <a:r>
              <a:rPr lang="tr-TR" sz="1200" dirty="0" err="1" smtClean="0">
                <a:hlinkClick r:id="rId3"/>
              </a:rPr>
              <a:t>hepatocellular</a:t>
            </a:r>
            <a:r>
              <a:rPr lang="tr-TR" sz="1200" dirty="0" smtClean="0">
                <a:hlinkClick r:id="rId3"/>
              </a:rPr>
              <a:t> </a:t>
            </a:r>
            <a:r>
              <a:rPr lang="tr-TR" sz="1200" dirty="0" err="1" smtClean="0">
                <a:hlinkClick r:id="rId3"/>
              </a:rPr>
              <a:t>carcinoma</a:t>
            </a:r>
            <a:r>
              <a:rPr lang="tr-TR" sz="1200" dirty="0" smtClean="0">
                <a:hlinkClick r:id="rId3"/>
              </a:rPr>
              <a:t> in </a:t>
            </a:r>
            <a:r>
              <a:rPr lang="tr-TR" sz="1200" dirty="0" err="1" smtClean="0">
                <a:hlinkClick r:id="rId3"/>
              </a:rPr>
              <a:t>the</a:t>
            </a:r>
            <a:r>
              <a:rPr lang="tr-TR" sz="1200" dirty="0" smtClean="0">
                <a:hlinkClick r:id="rId3"/>
              </a:rPr>
              <a:t> NIH-AARP </a:t>
            </a:r>
            <a:r>
              <a:rPr lang="tr-TR" sz="1200" dirty="0" err="1" smtClean="0">
                <a:hlinkClick r:id="rId3"/>
              </a:rPr>
              <a:t>cohort</a:t>
            </a:r>
            <a:r>
              <a:rPr lang="tr-TR" sz="1200" dirty="0" smtClean="0">
                <a:hlinkClick r:id="rId3"/>
              </a:rPr>
              <a:t>. J </a:t>
            </a:r>
            <a:r>
              <a:rPr lang="tr-TR" sz="1200" dirty="0" err="1" smtClean="0">
                <a:hlinkClick r:id="rId3"/>
              </a:rPr>
              <a:t>Natl</a:t>
            </a:r>
            <a:r>
              <a:rPr lang="tr-TR" sz="1200" dirty="0" smtClean="0">
                <a:hlinkClick r:id="rId3"/>
              </a:rPr>
              <a:t> </a:t>
            </a:r>
            <a:r>
              <a:rPr lang="tr-TR" sz="1200" dirty="0" err="1" smtClean="0">
                <a:hlinkClick r:id="rId3"/>
              </a:rPr>
              <a:t>Cancer</a:t>
            </a:r>
            <a:r>
              <a:rPr lang="tr-TR" sz="1200" dirty="0" smtClean="0">
                <a:hlinkClick r:id="rId3"/>
              </a:rPr>
              <a:t> </a:t>
            </a:r>
            <a:r>
              <a:rPr lang="tr-TR" sz="1200" dirty="0" err="1" smtClean="0">
                <a:hlinkClick r:id="rId3"/>
              </a:rPr>
              <a:t>Inst</a:t>
            </a:r>
            <a:r>
              <a:rPr lang="tr-TR" sz="1200" dirty="0" smtClean="0">
                <a:hlinkClick r:id="rId3"/>
              </a:rPr>
              <a:t> 2010; 102:1354.</a:t>
            </a:r>
            <a:endParaRPr lang="tr-TR" sz="12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1108</TotalTime>
  <Words>2333</Words>
  <Application>Microsoft Office PowerPoint</Application>
  <PresentationFormat>Ekran Gösterisi (4:3)</PresentationFormat>
  <Paragraphs>311</Paragraphs>
  <Slides>54</Slides>
  <Notes>10</Notes>
  <HiddenSlides>0</HiddenSlides>
  <MMClips>0</MMClips>
  <ScaleCrop>false</ScaleCrop>
  <HeadingPairs>
    <vt:vector size="4" baseType="variant">
      <vt:variant>
        <vt:lpstr>Tema</vt:lpstr>
      </vt:variant>
      <vt:variant>
        <vt:i4>1</vt:i4>
      </vt:variant>
      <vt:variant>
        <vt:lpstr>Slayt Başlıkları</vt:lpstr>
      </vt:variant>
      <vt:variant>
        <vt:i4>54</vt:i4>
      </vt:variant>
    </vt:vector>
  </HeadingPairs>
  <TitlesOfParts>
    <vt:vector size="55" baseType="lpstr">
      <vt:lpstr>Akış</vt:lpstr>
      <vt:lpstr>Karacİğer  Kanserlerİ</vt:lpstr>
      <vt:lpstr>Slayt 2</vt:lpstr>
      <vt:lpstr>Habis karaciğer tümörleri</vt:lpstr>
      <vt:lpstr>Slayt 4</vt:lpstr>
      <vt:lpstr>Hepatosellüler Kanser(HCC)</vt:lpstr>
      <vt:lpstr>Slayt 6</vt:lpstr>
      <vt:lpstr>Hepatosellüler karsinom (HCC)</vt:lpstr>
      <vt:lpstr>Risk faktörleri</vt:lpstr>
      <vt:lpstr>Slayt 9</vt:lpstr>
      <vt:lpstr>HCC gelişim süreci</vt:lpstr>
      <vt:lpstr>      Makroskopik görünüm</vt:lpstr>
      <vt:lpstr>Klinik</vt:lpstr>
      <vt:lpstr>Slayt 13</vt:lpstr>
      <vt:lpstr>Tanı </vt:lpstr>
      <vt:lpstr>SERUM MARKERLARI</vt:lpstr>
      <vt:lpstr>Görüntüleme yöntemleri</vt:lpstr>
      <vt:lpstr>Slayt 17</vt:lpstr>
      <vt:lpstr>Biyopsi</vt:lpstr>
      <vt:lpstr>Evreleme</vt:lpstr>
      <vt:lpstr>TNM</vt:lpstr>
      <vt:lpstr>Okuda</vt:lpstr>
      <vt:lpstr>Clip skor</vt:lpstr>
      <vt:lpstr>Slayt 23</vt:lpstr>
      <vt:lpstr>Slayt 24</vt:lpstr>
      <vt:lpstr>Tedavi</vt:lpstr>
      <vt:lpstr>Rezeksiyon</vt:lpstr>
      <vt:lpstr>KARACİĞER NAKLİ</vt:lpstr>
      <vt:lpstr>Radyofrekans ablasyon, Microwave ablasyon, Krioablasyon</vt:lpstr>
      <vt:lpstr>Perkutan etanol veya asetik asit ablasyonu </vt:lpstr>
      <vt:lpstr>Transarterial Kemoembolizasyon </vt:lpstr>
      <vt:lpstr>Slayt 31</vt:lpstr>
      <vt:lpstr>Radioembolizasyon</vt:lpstr>
      <vt:lpstr>Sistemik tedavi </vt:lpstr>
      <vt:lpstr>Surviyi belirleyen en önemli etkenler</vt:lpstr>
      <vt:lpstr>Eksternal Beam Radyoterapi</vt:lpstr>
      <vt:lpstr>Kolanjiokarsinom</vt:lpstr>
      <vt:lpstr>Slayt 37</vt:lpstr>
      <vt:lpstr>Slayt 38</vt:lpstr>
      <vt:lpstr>Slayt 39</vt:lpstr>
      <vt:lpstr>Karaciğer Metastazları</vt:lpstr>
      <vt:lpstr>Slayt 41</vt:lpstr>
      <vt:lpstr>Slayt 42</vt:lpstr>
      <vt:lpstr>Slayt 43</vt:lpstr>
      <vt:lpstr>Kolanjiokarsinom 1- MR görüntüleme, karaciğer sol lobunda kitle 2- Pet görüntüleme sağ lobdada lezyonlar görülüyor.</vt:lpstr>
      <vt:lpstr>HBV bağlı HCC, child B hasta : Aralık 2012 RFA uygulanan hasta 1 yıl sonra kadavradan nakil yapıldı. 4 yıl takipleri devam ediyor. 1- arteryal faz inceleme segment 7-8 bileşkesinde HCC ile uyumlu kitle 2-RFA sonrası 2. ayda MR görüntüleme</vt:lpstr>
      <vt:lpstr>HCC: sağ lobu tam dolduran kitle, portal vende trombus. Hastaya Radyonüklid embolizasyon uygulandı. İşlem sonrası 14 ay yaşadı. </vt:lpstr>
      <vt:lpstr>HBV bağlı HCC : sağ hepatektomi uygulandı. 42 ay sonra ex 1-segment 6 da 4 cm çapında lezyon 2-segment 5 de lokalize 2 cm çapında lezyon </vt:lpstr>
      <vt:lpstr>Kolanjiokarsinom sağ loba radyonüklid embolizasyon uygulandı. Sol lobda lokalize 3 cm kitleye RFA uygulandı. </vt:lpstr>
      <vt:lpstr>HCC: Karaciğer segment 6 da lokalize 3 cm çapında kitle 1- eylül 2014 RFA uygulandı 2- mart 2015 nüx yok </vt:lpstr>
      <vt:lpstr>     Portal vene bası yapan hipoekoik HCC</vt:lpstr>
      <vt:lpstr>      Hiperekoik HCC ve yandaş nodül (ok)</vt:lpstr>
      <vt:lpstr>       Nodüler tip  HCC</vt:lpstr>
      <vt:lpstr>      Sirotik karaciğerde solid kitle</vt:lpstr>
      <vt:lpstr>kaynak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Karaciğer   Kanserleri</dc:title>
  <dc:creator>mbattal</dc:creator>
  <cp:lastModifiedBy>mbattal</cp:lastModifiedBy>
  <cp:revision>44</cp:revision>
  <dcterms:created xsi:type="dcterms:W3CDTF">2016-05-14T08:48:28Z</dcterms:created>
  <dcterms:modified xsi:type="dcterms:W3CDTF">2017-03-23T06:01:32Z</dcterms:modified>
</cp:coreProperties>
</file>