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23"/>
  </p:notesMasterIdLst>
  <p:sldIdLst>
    <p:sldId id="332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09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AD9E9-A081-4045-B4A3-BAA8557DF8AF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B613C-70AB-4FA5-9C29-8CABB3350F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27346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altLang="en-US" b="1" smtClean="0"/>
              <a:t>14:15- 14:30 Surgery for Squamous Cell Cancer of the Esophagus: Only for Salvage or as Part of Combined Modality Therapy? </a:t>
            </a:r>
            <a:r>
              <a:rPr lang="en-US" altLang="en-US" smtClean="0"/>
              <a:t>*Stephen G. Swisher, </a:t>
            </a:r>
            <a:r>
              <a:rPr lang="en-US" altLang="en-US" i="1" smtClean="0"/>
              <a:t>MD Anderson Cancer Center</a:t>
            </a:r>
            <a:endParaRPr lang="en-US" altLang="en-US" smtClean="0"/>
          </a:p>
          <a:p>
            <a:r>
              <a:rPr lang="en-US" altLang="en-US" i="1" smtClean="0"/>
              <a:t>Stephen - Preferably, the presentation should start with a clinical case to then gradually work your way back to the take-home message which should be the last slide with 3/4 bullet pointed statements and the answer to the main question expressed in the title of your presentation. </a:t>
            </a:r>
            <a:r>
              <a:rPr lang="en-US" altLang="en-US" b="1" i="1" smtClean="0"/>
              <a:t>SPF</a:t>
            </a:r>
            <a:endParaRPr lang="en-US" altLang="en-US" smtClean="0"/>
          </a:p>
          <a:p>
            <a:r>
              <a:rPr lang="en-US" altLang="en-US" smtClean="0"/>
              <a:t>I plan to discuss today currrent approaches in the management of squamous and adenocarcinoma of the esophagus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7870E6-B3ED-4D73-ABC1-40F71C375027}" type="datetimeFigureOut">
              <a:rPr lang="tr-TR" smtClean="0"/>
              <a:pPr/>
              <a:t>14.04.2017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2CBDE90-5A7F-454C-B900-5AF578AFA8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payitaht\Desktop\Macintosh%20HD:Users:payitaht:Desktop:manuscript-TLPD-SE-1.docx!OLE_LINK4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payitaht\Desktop\Macintosh%20HD:Users:payitaht:Desktop:manuscript-TLPD-SE-1-tablo%20tu&#776;rkc&#807;ee.docx!OLE_LINK1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www.google.com.tr/url?sa=i&amp;rct=j&amp;q=&amp;esrc=s&amp;source=images&amp;cd=&amp;ved=0ahUKEwj4zp-xq-DRAhVFCpoKHer2C80QjRwIBw&amp;url=https://clipartfest.com/categories/view/176462abc7a15cb5b22f1d444392cd7be008e640/thank-you-for-your-attention-clipart-for-powerpoint.html&amp;bvm=bv.145063293,d.bGs&amp;psig=AFQjCNEeW5Rqcu-wOzle8qdOZIHrrflHkg&amp;ust=1485538182574650&amp;cad=rj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payitaht\Desktop\Macintosh%20HD:Users:payitaht:Desktop:manuscript-TLPD-SE-1.docx!OLE_LINK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6997" y="1628800"/>
            <a:ext cx="6735523" cy="2880320"/>
          </a:xfrm>
        </p:spPr>
        <p:txBody>
          <a:bodyPr>
            <a:normAutofit fontScale="90000"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en-US" sz="3200" b="1" dirty="0" err="1" smtClean="0"/>
              <a:t>Laparos</a:t>
            </a:r>
            <a:r>
              <a:rPr lang="tr-TR" sz="3200" b="1" dirty="0" smtClean="0"/>
              <a:t>k</a:t>
            </a:r>
            <a:r>
              <a:rPr lang="en-US" sz="3200" b="1" dirty="0" err="1" smtClean="0"/>
              <a:t>opi</a:t>
            </a:r>
            <a:r>
              <a:rPr lang="tr-TR" sz="3200" b="1" dirty="0" smtClean="0"/>
              <a:t>k</a:t>
            </a:r>
            <a:r>
              <a:rPr lang="en-US" sz="3200" b="1" dirty="0" smtClean="0"/>
              <a:t> pan</a:t>
            </a:r>
            <a:r>
              <a:rPr lang="tr-TR" sz="3200" b="1" dirty="0" smtClean="0"/>
              <a:t>k</a:t>
            </a:r>
            <a:r>
              <a:rPr lang="en-US" sz="3200" b="1" dirty="0" err="1" smtClean="0"/>
              <a:t>reati</a:t>
            </a:r>
            <a:r>
              <a:rPr lang="tr-TR" sz="3200" b="1" dirty="0" smtClean="0"/>
              <a:t>k</a:t>
            </a:r>
            <a:r>
              <a:rPr lang="en-US" sz="3200" b="1" dirty="0" err="1" smtClean="0"/>
              <a:t>oduodene</a:t>
            </a:r>
            <a:r>
              <a:rPr lang="tr-TR" sz="3200" b="1" dirty="0" smtClean="0"/>
              <a:t>k</a:t>
            </a:r>
            <a:r>
              <a:rPr lang="en-US" sz="3200" b="1" dirty="0" smtClean="0"/>
              <a:t>tom</a:t>
            </a:r>
            <a:r>
              <a:rPr lang="tr-TR" sz="3200" b="1" dirty="0" smtClean="0"/>
              <a:t>i</a:t>
            </a:r>
            <a:r>
              <a:rPr lang="en-US" sz="3200" b="1" dirty="0" smtClean="0"/>
              <a:t>: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V-</a:t>
            </a:r>
            <a:r>
              <a:rPr lang="tr-TR" sz="3200" b="1" dirty="0" err="1" smtClean="0"/>
              <a:t>loc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sütür</a:t>
            </a:r>
            <a:r>
              <a:rPr lang="tr-TR" sz="3200" b="1" dirty="0" smtClean="0"/>
              <a:t> ile </a:t>
            </a:r>
            <a:r>
              <a:rPr lang="tr-TR" sz="3200" b="1" dirty="0" err="1" smtClean="0"/>
              <a:t>pankreatikojejunostomi</a:t>
            </a:r>
            <a:r>
              <a:rPr lang="tr-TR" sz="3200" b="1" dirty="0" smtClean="0"/>
              <a:t> deneyimi</a:t>
            </a:r>
            <a:r>
              <a:rPr lang="en-US" sz="3200" b="1" dirty="0" smtClean="0"/>
              <a:t> 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en-US" sz="3600" b="1" dirty="0" smtClean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55776" y="4864462"/>
            <a:ext cx="6192688" cy="30290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ctr"/>
            <a:r>
              <a:rPr lang="tr-TR" altLang="en-US" sz="2000" dirty="0" err="1" smtClean="0">
                <a:latin typeface="+mj-lt"/>
                <a:ea typeface="+mj-ea"/>
                <a:cs typeface="+mj-cs"/>
              </a:rPr>
              <a:t>Oguzhan</a:t>
            </a:r>
            <a:r>
              <a:rPr lang="tr-TR" altLang="en-US" sz="2000" dirty="0" smtClean="0">
                <a:latin typeface="+mj-lt"/>
                <a:ea typeface="+mj-ea"/>
                <a:cs typeface="+mj-cs"/>
              </a:rPr>
              <a:t> Karatepe, Muharrem Battal, Pınar Yazıcı</a:t>
            </a:r>
            <a:endParaRPr lang="en-US" altLang="en-US" sz="2000" dirty="0">
              <a:latin typeface="+mj-lt"/>
              <a:ea typeface="+mj-ea"/>
              <a:cs typeface="+mj-cs"/>
            </a:endParaRPr>
          </a:p>
          <a:p>
            <a:pPr algn="ctr"/>
            <a:r>
              <a:rPr lang="tr-TR" altLang="en-US" sz="2000" dirty="0" smtClean="0">
                <a:latin typeface="+mj-lt"/>
                <a:ea typeface="+mj-ea"/>
                <a:cs typeface="+mj-cs"/>
              </a:rPr>
              <a:t>SBÜ, Sisli </a:t>
            </a:r>
            <a:r>
              <a:rPr lang="tr-TR" altLang="en-US" sz="2000" dirty="0" err="1" smtClean="0">
                <a:latin typeface="+mj-lt"/>
                <a:ea typeface="+mj-ea"/>
                <a:cs typeface="+mj-cs"/>
              </a:rPr>
              <a:t>Hamidiye</a:t>
            </a:r>
            <a:r>
              <a:rPr lang="tr-TR" altLang="en-US" sz="2000" dirty="0" smtClean="0">
                <a:latin typeface="+mj-lt"/>
                <a:ea typeface="+mj-ea"/>
                <a:cs typeface="+mj-cs"/>
              </a:rPr>
              <a:t> </a:t>
            </a:r>
            <a:r>
              <a:rPr lang="tr-TR" altLang="en-US" sz="2000" dirty="0" err="1" smtClean="0">
                <a:latin typeface="+mj-lt"/>
                <a:ea typeface="+mj-ea"/>
                <a:cs typeface="+mj-cs"/>
              </a:rPr>
              <a:t>Etfal</a:t>
            </a:r>
            <a:r>
              <a:rPr lang="tr-TR" altLang="en-US" sz="2000" dirty="0" smtClean="0">
                <a:latin typeface="+mj-lt"/>
                <a:ea typeface="+mj-ea"/>
                <a:cs typeface="+mj-cs"/>
              </a:rPr>
              <a:t>  Eğitim ve Araştırma Hastanesi,Genel Cerrahi Kliniği</a:t>
            </a:r>
            <a:endParaRPr lang="tr-TR" altLang="en-US" sz="2000" dirty="0">
              <a:latin typeface="+mj-lt"/>
              <a:ea typeface="+mj-ea"/>
              <a:cs typeface="+mj-cs"/>
            </a:endParaRPr>
          </a:p>
          <a:p>
            <a:pPr algn="ctr"/>
            <a:endParaRPr lang="tr-TR" altLang="en-US" sz="2000" dirty="0" smtClean="0">
              <a:latin typeface="+mj-lt"/>
              <a:ea typeface="+mj-ea"/>
              <a:cs typeface="+mj-cs"/>
            </a:endParaRPr>
          </a:p>
          <a:p>
            <a:pPr algn="ctr"/>
            <a:endParaRPr lang="tr-TR" altLang="en-US" sz="2000" dirty="0" smtClean="0">
              <a:latin typeface="+mj-lt"/>
              <a:ea typeface="+mj-ea"/>
              <a:cs typeface="+mj-cs"/>
            </a:endParaRPr>
          </a:p>
          <a:p>
            <a:pPr algn="ctr"/>
            <a:endParaRPr lang="tr-TR" altLang="en-US" sz="2000" dirty="0">
              <a:latin typeface="+mj-lt"/>
              <a:ea typeface="+mj-ea"/>
              <a:cs typeface="+mj-cs"/>
            </a:endParaRPr>
          </a:p>
          <a:p>
            <a:pPr algn="ctr"/>
            <a:endParaRPr lang="tr-TR" altLang="en-US" sz="2000" b="1" i="1" dirty="0" smtClean="0">
              <a:latin typeface="Arial Unicode MS" pitchFamily="34" charset="-128"/>
            </a:endParaRPr>
          </a:p>
          <a:p>
            <a:pPr algn="ctr"/>
            <a:endParaRPr lang="tr-TR" altLang="en-US" sz="2000" b="1" i="1" dirty="0">
              <a:latin typeface="Arial Unicode MS" pitchFamily="34" charset="-128"/>
            </a:endParaRPr>
          </a:p>
          <a:p>
            <a:pPr algn="ctr"/>
            <a:r>
              <a:rPr lang="tr-TR" altLang="en-US" sz="1100" dirty="0" smtClean="0">
                <a:latin typeface="+mj-lt"/>
                <a:ea typeface="+mj-ea"/>
                <a:cs typeface="+mj-cs"/>
              </a:rPr>
              <a:t>. </a:t>
            </a:r>
            <a:endParaRPr lang="tr-TR" altLang="en-US" sz="1100" dirty="0">
              <a:latin typeface="+mj-lt"/>
              <a:ea typeface="+mj-ea"/>
              <a:cs typeface="+mj-cs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339752" y="1340768"/>
            <a:ext cx="6552728" cy="5231904"/>
          </a:xfrm>
          <a:prstGeom prst="rect">
            <a:avLst/>
          </a:prstGeom>
          <a:noFill/>
          <a:ln w="25400">
            <a:solidFill>
              <a:srgbClr val="FE9B03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altLang="en-US" sz="1600" b="1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026" name="Picture 2" descr="C:\Users\pyazici\Desktop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16632"/>
            <a:ext cx="6840760" cy="1037515"/>
          </a:xfrm>
          <a:prstGeom prst="rect">
            <a:avLst/>
          </a:prstGeom>
          <a:noFill/>
        </p:spPr>
      </p:pic>
      <p:pic>
        <p:nvPicPr>
          <p:cNvPr id="1027" name="Picture 3" descr="C:\Users\pyazici\Desktop\indi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44017"/>
            <a:ext cx="1080120" cy="1052736"/>
          </a:xfrm>
          <a:prstGeom prst="rect">
            <a:avLst/>
          </a:prstGeom>
          <a:noFill/>
        </p:spPr>
      </p:pic>
      <p:pic>
        <p:nvPicPr>
          <p:cNvPr id="1028" name="Picture 4" descr="C:\Users\pyazici\Downloads\Fig 2a-b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2452988"/>
            <a:ext cx="1728192" cy="1336052"/>
          </a:xfrm>
          <a:prstGeom prst="rect">
            <a:avLst/>
          </a:prstGeom>
          <a:noFill/>
        </p:spPr>
      </p:pic>
      <p:pic>
        <p:nvPicPr>
          <p:cNvPr id="1029" name="Picture 5" descr="C:\Users\pyazici\Downloads\Fig 3a-b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3933056"/>
            <a:ext cx="2016224" cy="1008112"/>
          </a:xfrm>
          <a:prstGeom prst="rect">
            <a:avLst/>
          </a:prstGeom>
          <a:noFill/>
        </p:spPr>
      </p:pic>
      <p:pic>
        <p:nvPicPr>
          <p:cNvPr id="1030" name="Picture 6" descr="C:\Users\pyazici\Downloads\Fig4 a-b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5229199"/>
            <a:ext cx="2016224" cy="106591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52128" y="1449288"/>
            <a:ext cx="7772400" cy="4572000"/>
          </a:xfrm>
        </p:spPr>
        <p:txBody>
          <a:bodyPr/>
          <a:lstStyle/>
          <a:p>
            <a:r>
              <a:rPr lang="en-US" dirty="0" smtClean="0"/>
              <a:t>Posterior internal </a:t>
            </a:r>
            <a:r>
              <a:rPr lang="en-US" dirty="0" err="1" smtClean="0"/>
              <a:t>katman</a:t>
            </a:r>
            <a:r>
              <a:rPr lang="en-US" dirty="0" smtClean="0"/>
              <a:t>  (5-0 PDS)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-18256"/>
            <a:ext cx="77724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 (</a:t>
            </a:r>
            <a:r>
              <a:rPr lang="en-US" dirty="0" err="1"/>
              <a:t>O</a:t>
            </a:r>
            <a:r>
              <a:rPr lang="en-US" dirty="0" err="1" smtClean="0"/>
              <a:t>perasyon</a:t>
            </a:r>
            <a:r>
              <a:rPr lang="en-US" dirty="0" smtClean="0"/>
              <a:t> </a:t>
            </a:r>
            <a:r>
              <a:rPr lang="en-US" dirty="0" err="1" smtClean="0"/>
              <a:t>tekniği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Picture 4" descr="Fig 3a-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060848"/>
            <a:ext cx="914400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8081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340768"/>
            <a:ext cx="777240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Anterior </a:t>
            </a:r>
            <a:r>
              <a:rPr lang="en-US" sz="3200" dirty="0" err="1" smtClean="0"/>
              <a:t>dış</a:t>
            </a:r>
            <a:r>
              <a:rPr lang="en-US" sz="3200" dirty="0" smtClean="0"/>
              <a:t> </a:t>
            </a:r>
            <a:r>
              <a:rPr lang="en-US" sz="3200" dirty="0" err="1" smtClean="0"/>
              <a:t>katman</a:t>
            </a:r>
            <a:r>
              <a:rPr lang="en-US" sz="3200" dirty="0" smtClean="0"/>
              <a:t>  </a:t>
            </a:r>
            <a:r>
              <a:rPr lang="en-US" sz="3200" dirty="0"/>
              <a:t>4</a:t>
            </a:r>
            <a:r>
              <a:rPr lang="en-US" sz="3200" dirty="0" smtClean="0"/>
              <a:t>-0 V-</a:t>
            </a:r>
            <a:r>
              <a:rPr lang="en-US" sz="3200" dirty="0" err="1" smtClean="0"/>
              <a:t>loc</a:t>
            </a:r>
            <a:endParaRPr lang="en-US" sz="3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27584" y="44624"/>
            <a:ext cx="77724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 (</a:t>
            </a:r>
            <a:r>
              <a:rPr lang="en-US" dirty="0" err="1"/>
              <a:t>O</a:t>
            </a:r>
            <a:r>
              <a:rPr lang="en-US" dirty="0" err="1" smtClean="0"/>
              <a:t>perasyon</a:t>
            </a:r>
            <a:r>
              <a:rPr lang="en-US" dirty="0" smtClean="0"/>
              <a:t> </a:t>
            </a:r>
            <a:r>
              <a:rPr lang="en-US" dirty="0" err="1" smtClean="0"/>
              <a:t>tekniği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7" name="Picture 6" descr="Fig4 a-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348880"/>
            <a:ext cx="9144000" cy="395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4337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737320"/>
            <a:ext cx="8363272" cy="4572000"/>
          </a:xfrm>
        </p:spPr>
        <p:txBody>
          <a:bodyPr>
            <a:normAutofit/>
          </a:bodyPr>
          <a:lstStyle/>
          <a:p>
            <a:r>
              <a:rPr lang="en-US" sz="2800" dirty="0"/>
              <a:t>Internal </a:t>
            </a:r>
            <a:r>
              <a:rPr lang="en-US" sz="2800" dirty="0" err="1" smtClean="0"/>
              <a:t>pankreatik</a:t>
            </a:r>
            <a:r>
              <a:rPr lang="en-US" sz="2800" dirty="0" smtClean="0"/>
              <a:t> </a:t>
            </a:r>
            <a:r>
              <a:rPr lang="en-US" sz="2800" dirty="0"/>
              <a:t>ductal </a:t>
            </a:r>
            <a:r>
              <a:rPr lang="en-US" sz="2800" dirty="0" smtClean="0"/>
              <a:t>stent:  </a:t>
            </a:r>
            <a:r>
              <a:rPr lang="en-US" sz="2800" dirty="0"/>
              <a:t>6 or 8 </a:t>
            </a:r>
            <a:r>
              <a:rPr lang="en-US" sz="2800" dirty="0" err="1"/>
              <a:t>Fr</a:t>
            </a:r>
            <a:r>
              <a:rPr lang="en-US" sz="2800" dirty="0"/>
              <a:t> PVC stent </a:t>
            </a:r>
            <a:endParaRPr lang="en-US" sz="2800" dirty="0" smtClean="0"/>
          </a:p>
          <a:p>
            <a:r>
              <a:rPr lang="en-US" sz="2800" dirty="0" smtClean="0"/>
              <a:t>Jackson</a:t>
            </a:r>
            <a:r>
              <a:rPr lang="en-US" sz="2800" dirty="0"/>
              <a:t>-Pratt </a:t>
            </a:r>
            <a:r>
              <a:rPr lang="en-US" sz="2800" dirty="0" smtClean="0"/>
              <a:t> </a:t>
            </a:r>
            <a:r>
              <a:rPr lang="en-US" sz="2800" dirty="0" err="1" smtClean="0"/>
              <a:t>dren</a:t>
            </a:r>
            <a:r>
              <a:rPr lang="en-US" sz="2800" dirty="0" smtClean="0"/>
              <a:t> (2)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 (</a:t>
            </a:r>
            <a:r>
              <a:rPr lang="en-US" dirty="0" err="1"/>
              <a:t>O</a:t>
            </a:r>
            <a:r>
              <a:rPr lang="en-US" dirty="0" err="1" smtClean="0"/>
              <a:t>perasyon</a:t>
            </a:r>
            <a:r>
              <a:rPr lang="en-US" dirty="0" smtClean="0"/>
              <a:t> </a:t>
            </a:r>
            <a:r>
              <a:rPr lang="en-US" dirty="0" err="1" smtClean="0"/>
              <a:t>tekniği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4381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27384"/>
            <a:ext cx="7772400" cy="1143000"/>
          </a:xfrm>
        </p:spPr>
        <p:txBody>
          <a:bodyPr/>
          <a:lstStyle/>
          <a:p>
            <a:r>
              <a:rPr lang="en-US" dirty="0" err="1" smtClean="0"/>
              <a:t>Bulgular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14480" y="1071546"/>
            <a:ext cx="4557690" cy="30480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00484048"/>
              </p:ext>
            </p:extLst>
          </p:nvPr>
        </p:nvGraphicFramePr>
        <p:xfrm>
          <a:off x="454940" y="1641144"/>
          <a:ext cx="8689060" cy="5216856"/>
        </p:xfrm>
        <a:graphic>
          <a:graphicData uri="http://schemas.openxmlformats.org/presentationml/2006/ole">
            <p:oleObj spid="_x0000_s2059" name="Document" r:id="rId3" imgW="5622840" imgH="3199680" progId="Word.Document.12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897784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6104" y="-306288"/>
            <a:ext cx="77724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Bulgular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9844796"/>
              </p:ext>
            </p:extLst>
          </p:nvPr>
        </p:nvGraphicFramePr>
        <p:xfrm>
          <a:off x="683568" y="867088"/>
          <a:ext cx="8208912" cy="5730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96388"/>
                <a:gridCol w="1976220"/>
                <a:gridCol w="2736304"/>
              </a:tblGrid>
              <a:tr h="347477">
                <a:tc gridSpan="3">
                  <a:txBody>
                    <a:bodyPr/>
                    <a:lstStyle/>
                    <a:p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Tablo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2.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Teknik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detaylar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cerrahi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veriler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(n=39)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4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Ameliyat</a:t>
                      </a: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türü</a:t>
                      </a: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(n)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Whipple’s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prosedürü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 PPPD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Ortalama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</a:t>
                      </a:r>
                      <a:r>
                        <a:rPr lang="tr-TR" sz="1400" dirty="0" smtClean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6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SD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7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Total operasyon zamanı (min)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340.7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36.3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7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PJ anastomoz süresi (min)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36.4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5.2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5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Pankreatik</a:t>
                      </a: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yapı</a:t>
                      </a: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(n, %)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sert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orta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yumuşak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10 (25%)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13 (33%)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16 (41%)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7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Pankreas kanal çapı (mm)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3.5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1.1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7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Tahmini kan kaybı (mL)**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101.97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123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Hastanede</a:t>
                      </a: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kalış</a:t>
                      </a: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gün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8.4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5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8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Postoperatif komplikasyon  no. (%)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toplam (</a:t>
                      </a:r>
                      <a:r>
                        <a:rPr lang="en-US" sz="1400" u="sng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n,%</a:t>
                      </a: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)*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  Cerrahi alan enfeksiyonu 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  POPF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  intraabdominal kanama&amp;abse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     Diğerleri</a:t>
                      </a:r>
                      <a:endParaRPr lang="en-US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6 (15%)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5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1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2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7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Mortalite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-</a:t>
                      </a:r>
                      <a:endParaRPr lang="en-US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7477">
                <a:tc gridSpan="3">
                  <a:txBody>
                    <a:bodyPr/>
                    <a:lstStyle/>
                    <a:p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Sadece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Grade B and C POPF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toplam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komplikasyon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oran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hesabına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eklendi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 median :122 cc.</a:t>
                      </a:r>
                    </a:p>
                    <a:p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PPPD: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pylor-koruyuculu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pankreatikoduodenektomi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PJ: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pancreatikojejunostomy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POPF: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postoperatif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pankreatik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fistül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90576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4624"/>
            <a:ext cx="7772400" cy="11430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Bulgular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47231382"/>
              </p:ext>
            </p:extLst>
          </p:nvPr>
        </p:nvGraphicFramePr>
        <p:xfrm>
          <a:off x="539552" y="2276872"/>
          <a:ext cx="8208912" cy="3446884"/>
        </p:xfrm>
        <a:graphic>
          <a:graphicData uri="http://schemas.openxmlformats.org/presentationml/2006/ole">
            <p:oleObj spid="_x0000_s4106" name="Document" r:id="rId3" imgW="5622840" imgH="1782720" progId="Word.Document.12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875089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Tartışma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521296"/>
            <a:ext cx="8122096" cy="4572000"/>
          </a:xfrm>
        </p:spPr>
        <p:txBody>
          <a:bodyPr/>
          <a:lstStyle/>
          <a:p>
            <a:r>
              <a:rPr lang="en-US" dirty="0" smtClean="0"/>
              <a:t>Her ne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hemen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cerrahi</a:t>
            </a:r>
            <a:r>
              <a:rPr lang="en-US" dirty="0" smtClean="0"/>
              <a:t> alt </a:t>
            </a:r>
            <a:r>
              <a:rPr lang="en-US" dirty="0" err="1" smtClean="0"/>
              <a:t>branşlarda</a:t>
            </a:r>
            <a:r>
              <a:rPr lang="en-US" dirty="0" smtClean="0"/>
              <a:t> minimal </a:t>
            </a:r>
            <a:r>
              <a:rPr lang="en-US" dirty="0" err="1" smtClean="0"/>
              <a:t>invazif</a:t>
            </a:r>
            <a:r>
              <a:rPr lang="en-US" dirty="0" smtClean="0"/>
              <a:t>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kullanıma</a:t>
            </a:r>
            <a:r>
              <a:rPr lang="en-US" dirty="0" smtClean="0"/>
              <a:t> </a:t>
            </a:r>
            <a:r>
              <a:rPr lang="en-US" dirty="0" err="1" smtClean="0"/>
              <a:t>girse</a:t>
            </a:r>
            <a:r>
              <a:rPr lang="en-US" dirty="0" smtClean="0"/>
              <a:t> de;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/>
              <a:t>HPB</a:t>
            </a:r>
            <a:r>
              <a:rPr lang="en-US" dirty="0" smtClean="0"/>
              <a:t> </a:t>
            </a:r>
            <a:r>
              <a:rPr lang="en-US" dirty="0" err="1" smtClean="0"/>
              <a:t>cerrahide</a:t>
            </a:r>
            <a:r>
              <a:rPr lang="en-US" dirty="0" smtClean="0"/>
              <a:t>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b="1" i="1" u="sng" dirty="0" err="1" smtClean="0"/>
              <a:t>teknik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zorluklar</a:t>
            </a:r>
            <a:r>
              <a:rPr lang="en-US" b="1" i="1" u="sng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b="1" i="1" u="sng" dirty="0" err="1" smtClean="0"/>
              <a:t>kompleks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cerrahi</a:t>
            </a:r>
            <a:r>
              <a:rPr lang="en-US" b="1" i="1" u="sng" dirty="0" smtClean="0"/>
              <a:t> </a:t>
            </a:r>
            <a:r>
              <a:rPr lang="en-US" dirty="0" err="1" smtClean="0"/>
              <a:t>prosedürler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yavaş</a:t>
            </a:r>
            <a:r>
              <a:rPr lang="en-US" dirty="0" smtClean="0"/>
              <a:t> </a:t>
            </a:r>
            <a:r>
              <a:rPr lang="en-US" dirty="0" err="1" smtClean="0"/>
              <a:t>adımlarla</a:t>
            </a:r>
            <a:r>
              <a:rPr lang="en-US" dirty="0" smtClean="0"/>
              <a:t> </a:t>
            </a:r>
            <a:r>
              <a:rPr lang="en-US" dirty="0" err="1" smtClean="0"/>
              <a:t>olmakta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*</a:t>
            </a:r>
            <a:r>
              <a:rPr lang="en-US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Anastomoz</a:t>
            </a:r>
            <a:r>
              <a:rPr lang="en-US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güvenliği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postoperatif</a:t>
            </a:r>
            <a:r>
              <a:rPr lang="en-US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morbidite</a:t>
            </a:r>
            <a:r>
              <a:rPr lang="en-US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korele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*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4253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27384"/>
            <a:ext cx="7772400" cy="1143000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Tartışma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748464" cy="486152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Pankreoenterik</a:t>
            </a:r>
            <a:r>
              <a:rPr lang="en-US" dirty="0" smtClean="0"/>
              <a:t> </a:t>
            </a:r>
            <a:r>
              <a:rPr lang="en-US" dirty="0" err="1" smtClean="0"/>
              <a:t>anastomoz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hala</a:t>
            </a:r>
            <a:r>
              <a:rPr lang="en-US" dirty="0" smtClean="0"/>
              <a:t> %100 </a:t>
            </a:r>
            <a:r>
              <a:rPr lang="en-US" dirty="0" err="1" smtClean="0"/>
              <a:t>güvenli</a:t>
            </a:r>
            <a:r>
              <a:rPr lang="en-US" dirty="0" smtClean="0"/>
              <a:t> bi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konsensusu</a:t>
            </a:r>
            <a:r>
              <a:rPr lang="en-US" dirty="0" smtClean="0"/>
              <a:t> </a:t>
            </a:r>
            <a:r>
              <a:rPr lang="en-US" dirty="0" err="1" smtClean="0"/>
              <a:t>bulunmamakta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tekniklerin</a:t>
            </a:r>
            <a:r>
              <a:rPr lang="en-US" dirty="0" smtClean="0"/>
              <a:t> </a:t>
            </a:r>
            <a:r>
              <a:rPr lang="en-US" dirty="0" err="1" smtClean="0"/>
              <a:t>birbirine</a:t>
            </a:r>
            <a:r>
              <a:rPr lang="en-US" dirty="0" smtClean="0"/>
              <a:t> </a:t>
            </a:r>
            <a:r>
              <a:rPr lang="en-US" dirty="0" err="1" smtClean="0"/>
              <a:t>üstünlüğü</a:t>
            </a:r>
            <a:r>
              <a:rPr lang="en-US" dirty="0" smtClean="0"/>
              <a:t> </a:t>
            </a:r>
            <a:r>
              <a:rPr lang="en-US" dirty="0" err="1" smtClean="0"/>
              <a:t>yok</a:t>
            </a:r>
            <a:r>
              <a:rPr lang="en-US" dirty="0" smtClean="0"/>
              <a:t>*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>
                <a:solidFill>
                  <a:schemeClr val="accent1"/>
                </a:solidFill>
              </a:rPr>
              <a:t>Riskler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sz="2800" dirty="0" err="1" smtClean="0"/>
              <a:t>Teknik</a:t>
            </a:r>
            <a:r>
              <a:rPr lang="en-US" sz="2800" dirty="0" smtClean="0"/>
              <a:t> ???</a:t>
            </a:r>
          </a:p>
          <a:p>
            <a:pPr lvl="1"/>
            <a:r>
              <a:rPr lang="en-US" sz="2800" dirty="0" err="1" smtClean="0"/>
              <a:t>pankreas</a:t>
            </a:r>
            <a:r>
              <a:rPr lang="en-US" sz="2800" dirty="0" smtClean="0"/>
              <a:t> </a:t>
            </a:r>
            <a:r>
              <a:rPr lang="en-US" sz="2800" dirty="0" err="1"/>
              <a:t>doku</a:t>
            </a:r>
            <a:r>
              <a:rPr lang="en-US" sz="2800" dirty="0"/>
              <a:t> </a:t>
            </a:r>
            <a:r>
              <a:rPr lang="en-US" sz="2800" dirty="0" err="1"/>
              <a:t>yapısı</a:t>
            </a:r>
            <a:r>
              <a:rPr lang="en-US" sz="2800" dirty="0"/>
              <a:t> (</a:t>
            </a:r>
            <a:r>
              <a:rPr lang="en-US" sz="2800" dirty="0" err="1"/>
              <a:t>sert</a:t>
            </a:r>
            <a:r>
              <a:rPr lang="en-US" sz="2800" dirty="0"/>
              <a:t>? </a:t>
            </a:r>
            <a:r>
              <a:rPr lang="en-US" sz="2800" dirty="0" err="1"/>
              <a:t>Yumuşak</a:t>
            </a:r>
            <a:r>
              <a:rPr lang="en-US" sz="2800" dirty="0"/>
              <a:t>?</a:t>
            </a:r>
            <a:r>
              <a:rPr lang="en-US" sz="2800" dirty="0" smtClean="0"/>
              <a:t>)—</a:t>
            </a:r>
            <a:r>
              <a:rPr lang="en-US" sz="2600" dirty="0" err="1" smtClean="0"/>
              <a:t>bizim</a:t>
            </a:r>
            <a:r>
              <a:rPr lang="en-US" sz="2600" dirty="0" smtClean="0"/>
              <a:t> </a:t>
            </a:r>
            <a:r>
              <a:rPr lang="en-US" sz="2600" dirty="0" err="1" smtClean="0"/>
              <a:t>çalışmamızda</a:t>
            </a:r>
            <a:r>
              <a:rPr lang="en-US" sz="2600" dirty="0" smtClean="0"/>
              <a:t> %40 </a:t>
            </a:r>
            <a:r>
              <a:rPr lang="en-US" sz="2600" dirty="0" err="1" smtClean="0"/>
              <a:t>oranında</a:t>
            </a:r>
            <a:r>
              <a:rPr lang="en-US" sz="2600" dirty="0" smtClean="0"/>
              <a:t>  </a:t>
            </a:r>
            <a:r>
              <a:rPr lang="en-US" sz="2600" dirty="0" err="1" smtClean="0"/>
              <a:t>idi</a:t>
            </a:r>
            <a:r>
              <a:rPr lang="en-US" sz="2600" dirty="0" smtClean="0"/>
              <a:t> </a:t>
            </a:r>
            <a:r>
              <a:rPr lang="en-US" sz="2600" dirty="0" err="1" smtClean="0"/>
              <a:t>fakat</a:t>
            </a:r>
            <a:r>
              <a:rPr lang="en-US" sz="2600" dirty="0" smtClean="0"/>
              <a:t> </a:t>
            </a:r>
            <a:r>
              <a:rPr lang="en-US" sz="2600" dirty="0" err="1" smtClean="0"/>
              <a:t>klinik</a:t>
            </a:r>
            <a:r>
              <a:rPr lang="en-US" sz="2600" dirty="0" smtClean="0"/>
              <a:t> </a:t>
            </a:r>
            <a:r>
              <a:rPr lang="en-US" sz="2600" dirty="0" err="1" smtClean="0"/>
              <a:t>anlamlı</a:t>
            </a:r>
            <a:r>
              <a:rPr lang="en-US" sz="2600" dirty="0" smtClean="0"/>
              <a:t> </a:t>
            </a:r>
            <a:r>
              <a:rPr lang="en-US" sz="2600" dirty="0" err="1" smtClean="0"/>
              <a:t>fistü</a:t>
            </a:r>
            <a:r>
              <a:rPr lang="tr-TR" sz="2600" dirty="0" smtClean="0"/>
              <a:t>l </a:t>
            </a:r>
            <a:r>
              <a:rPr lang="en-US" sz="2600" dirty="0" err="1" smtClean="0"/>
              <a:t>sadece</a:t>
            </a:r>
            <a:r>
              <a:rPr lang="en-US" sz="2600" dirty="0" smtClean="0"/>
              <a:t> </a:t>
            </a:r>
            <a:r>
              <a:rPr lang="en-US" sz="2600" dirty="0" smtClean="0"/>
              <a:t>2 </a:t>
            </a:r>
            <a:r>
              <a:rPr lang="en-US" sz="2600" dirty="0" err="1" smtClean="0"/>
              <a:t>hastada</a:t>
            </a:r>
            <a:r>
              <a:rPr lang="en-US" sz="2600" dirty="0" smtClean="0"/>
              <a:t> )</a:t>
            </a:r>
            <a:endParaRPr lang="en-US" sz="2600" dirty="0"/>
          </a:p>
          <a:p>
            <a:pPr lvl="1"/>
            <a:r>
              <a:rPr lang="en-US" sz="2800" dirty="0"/>
              <a:t>primer </a:t>
            </a:r>
            <a:r>
              <a:rPr lang="en-US" sz="2800" dirty="0" err="1"/>
              <a:t>tanı</a:t>
            </a:r>
            <a:r>
              <a:rPr lang="en-US" sz="2800" dirty="0"/>
              <a:t> -</a:t>
            </a:r>
            <a:r>
              <a:rPr lang="en-US" sz="2800" dirty="0" err="1"/>
              <a:t>etiyoloji</a:t>
            </a:r>
            <a:r>
              <a:rPr lang="en-US" sz="2800" dirty="0"/>
              <a:t> </a:t>
            </a:r>
            <a:endParaRPr lang="en-US" sz="2800" dirty="0" smtClean="0"/>
          </a:p>
          <a:p>
            <a:pPr lvl="1"/>
            <a:r>
              <a:rPr lang="en-US" sz="2800" dirty="0" smtClean="0"/>
              <a:t>Duct </a:t>
            </a:r>
            <a:r>
              <a:rPr lang="en-US" sz="2800" dirty="0" err="1" smtClean="0"/>
              <a:t>çapı</a:t>
            </a:r>
            <a:r>
              <a:rPr lang="en-US" sz="2800" dirty="0" smtClean="0"/>
              <a:t>- (stent)</a:t>
            </a:r>
            <a:endParaRPr lang="en-US" sz="2800" dirty="0"/>
          </a:p>
          <a:p>
            <a:endParaRPr lang="en-US" dirty="0" smtClean="0"/>
          </a:p>
          <a:p>
            <a:pPr marL="0" lvl="0" indent="0">
              <a:buNone/>
            </a:pPr>
            <a:r>
              <a:rPr lang="en-US" sz="1200" dirty="0" smtClean="0"/>
              <a:t>*</a:t>
            </a:r>
            <a:r>
              <a:rPr lang="en-US" sz="1200" dirty="0" err="1" smtClean="0"/>
              <a:t>Shrikhande</a:t>
            </a:r>
            <a:r>
              <a:rPr lang="en-US" sz="1200" dirty="0" smtClean="0"/>
              <a:t> SV,(2008) Pancreatic fistula after </a:t>
            </a:r>
            <a:r>
              <a:rPr lang="en-US" sz="1200" dirty="0" err="1" smtClean="0"/>
              <a:t>pancreaticoduodenectomy</a:t>
            </a:r>
            <a:r>
              <a:rPr lang="en-US" sz="1200" dirty="0" smtClean="0"/>
              <a:t>: the impact of a standardized technique of </a:t>
            </a:r>
            <a:r>
              <a:rPr lang="en-US" sz="1200" dirty="0" err="1" smtClean="0"/>
              <a:t>pancreaticojejunostomy</a:t>
            </a:r>
            <a:r>
              <a:rPr lang="en-US" sz="1200" dirty="0" smtClean="0"/>
              <a:t>. </a:t>
            </a:r>
            <a:r>
              <a:rPr lang="en-US" sz="1200" dirty="0" err="1" smtClean="0"/>
              <a:t>Langenbecks</a:t>
            </a:r>
            <a:r>
              <a:rPr lang="en-US" sz="1200" dirty="0" smtClean="0"/>
              <a:t> Arch </a:t>
            </a:r>
            <a:r>
              <a:rPr lang="en-US" sz="1200" dirty="0" err="1" smtClean="0"/>
              <a:t>Surg</a:t>
            </a:r>
            <a:r>
              <a:rPr lang="en-US" sz="1200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7187" y="2204864"/>
            <a:ext cx="2975293" cy="20162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16016" y="638132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928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Tartışma</a:t>
            </a:r>
            <a:r>
              <a:rPr lang="en-US" dirty="0" smtClean="0"/>
              <a:t> (V-</a:t>
            </a:r>
            <a:r>
              <a:rPr lang="en-US" dirty="0" err="1" smtClean="0"/>
              <a:t>loc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124744"/>
            <a:ext cx="7772400" cy="5040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V-</a:t>
            </a:r>
            <a:r>
              <a:rPr lang="en-US" dirty="0" err="1" smtClean="0"/>
              <a:t>loc</a:t>
            </a:r>
            <a:r>
              <a:rPr lang="en-US" dirty="0" smtClean="0"/>
              <a:t> </a:t>
            </a:r>
            <a:r>
              <a:rPr lang="en-US" dirty="0" err="1" smtClean="0"/>
              <a:t>yapılı</a:t>
            </a:r>
            <a:r>
              <a:rPr lang="en-US" dirty="0" smtClean="0"/>
              <a:t> (</a:t>
            </a:r>
            <a:r>
              <a:rPr lang="en-US" dirty="0" err="1" smtClean="0"/>
              <a:t>kırçıllı</a:t>
            </a:r>
            <a:r>
              <a:rPr lang="en-US" dirty="0" smtClean="0"/>
              <a:t>) </a:t>
            </a:r>
            <a:r>
              <a:rPr lang="en-US" dirty="0" err="1" smtClean="0"/>
              <a:t>sütürler</a:t>
            </a:r>
            <a:r>
              <a:rPr lang="en-US" dirty="0" smtClean="0"/>
              <a:t> ilk : tendon </a:t>
            </a:r>
            <a:r>
              <a:rPr lang="en-US" dirty="0" err="1" smtClean="0"/>
              <a:t>onarımı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: </a:t>
            </a:r>
            <a:r>
              <a:rPr lang="en-US" dirty="0" err="1" smtClean="0"/>
              <a:t>robotik</a:t>
            </a:r>
            <a:r>
              <a:rPr lang="en-US" dirty="0" smtClean="0"/>
              <a:t> </a:t>
            </a:r>
            <a:r>
              <a:rPr lang="en-US" dirty="0" err="1" smtClean="0"/>
              <a:t>ürolojik</a:t>
            </a:r>
            <a:r>
              <a:rPr lang="en-US" dirty="0" smtClean="0"/>
              <a:t> </a:t>
            </a:r>
            <a:r>
              <a:rPr lang="en-US" dirty="0" err="1" smtClean="0"/>
              <a:t>cerrahi</a:t>
            </a:r>
            <a:endParaRPr lang="en-US" dirty="0" smtClean="0"/>
          </a:p>
          <a:p>
            <a:r>
              <a:rPr lang="en-US" dirty="0" err="1" smtClean="0"/>
              <a:t>Pankreas</a:t>
            </a:r>
            <a:r>
              <a:rPr lang="en-US" dirty="0" smtClean="0"/>
              <a:t> </a:t>
            </a:r>
            <a:r>
              <a:rPr lang="en-US" dirty="0" err="1" smtClean="0"/>
              <a:t>cerrahisinde</a:t>
            </a:r>
            <a:r>
              <a:rPr lang="en-US" dirty="0" smtClean="0"/>
              <a:t> –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yumuşak</a:t>
            </a:r>
            <a:r>
              <a:rPr lang="en-US" dirty="0" smtClean="0"/>
              <a:t>-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minimal </a:t>
            </a:r>
            <a:r>
              <a:rPr lang="en-US" dirty="0" err="1" smtClean="0">
                <a:solidFill>
                  <a:schemeClr val="accent1"/>
                </a:solidFill>
              </a:rPr>
              <a:t>doku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hasarı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ve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hemostaz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/>
              <a:t>V-</a:t>
            </a:r>
            <a:r>
              <a:rPr lang="en-US" b="1" dirty="0" err="1"/>
              <a:t>loc</a:t>
            </a:r>
            <a:r>
              <a:rPr lang="en-US" dirty="0"/>
              <a:t> ™ (</a:t>
            </a:r>
            <a:r>
              <a:rPr lang="en-US" dirty="0" err="1"/>
              <a:t>Covidien</a:t>
            </a:r>
            <a:r>
              <a:rPr lang="en-US" dirty="0"/>
              <a:t>, Mansfield, MA) 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doku</a:t>
            </a:r>
            <a:r>
              <a:rPr lang="en-US" dirty="0" smtClean="0"/>
              <a:t> </a:t>
            </a:r>
            <a:r>
              <a:rPr lang="en-US" dirty="0" err="1"/>
              <a:t>tutunma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düğüm</a:t>
            </a:r>
            <a:r>
              <a:rPr lang="en-US" dirty="0" smtClean="0"/>
              <a:t> </a:t>
            </a:r>
            <a:r>
              <a:rPr lang="en-US" dirty="0" err="1"/>
              <a:t>ihtiyacı</a:t>
            </a:r>
            <a:r>
              <a:rPr lang="en-US" dirty="0"/>
              <a:t> </a:t>
            </a:r>
            <a:r>
              <a:rPr lang="en-US" dirty="0" err="1" smtClean="0"/>
              <a:t>yok</a:t>
            </a:r>
            <a:endParaRPr lang="en-US" dirty="0" smtClean="0"/>
          </a:p>
          <a:p>
            <a:pPr lvl="1"/>
            <a:r>
              <a:rPr lang="en-US" dirty="0" err="1" smtClean="0"/>
              <a:t>Sütür</a:t>
            </a:r>
            <a:r>
              <a:rPr lang="en-US" dirty="0" smtClean="0"/>
              <a:t> </a:t>
            </a:r>
            <a:r>
              <a:rPr lang="en-US" dirty="0" err="1" smtClean="0"/>
              <a:t>kayması</a:t>
            </a:r>
            <a:r>
              <a:rPr lang="en-US" dirty="0" smtClean="0"/>
              <a:t> </a:t>
            </a:r>
            <a:r>
              <a:rPr lang="en-US" dirty="0" err="1" smtClean="0"/>
              <a:t>engellenir</a:t>
            </a:r>
            <a:endParaRPr lang="en-US" dirty="0" smtClean="0"/>
          </a:p>
          <a:p>
            <a:pPr lvl="1"/>
            <a:r>
              <a:rPr lang="en-US" dirty="0" err="1" smtClean="0"/>
              <a:t>Eşit</a:t>
            </a:r>
            <a:r>
              <a:rPr lang="en-US" dirty="0" smtClean="0"/>
              <a:t> </a:t>
            </a:r>
            <a:r>
              <a:rPr lang="en-US" dirty="0" err="1" smtClean="0"/>
              <a:t>basınç</a:t>
            </a:r>
            <a:r>
              <a:rPr lang="en-US" dirty="0" smtClean="0"/>
              <a:t> </a:t>
            </a:r>
            <a:r>
              <a:rPr lang="en-US" dirty="0" err="1" smtClean="0"/>
              <a:t>dağılım</a:t>
            </a:r>
            <a:r>
              <a:rPr lang="en-US" dirty="0" smtClean="0"/>
              <a:t> _ </a:t>
            </a:r>
            <a:r>
              <a:rPr lang="en-US" dirty="0" err="1" smtClean="0"/>
              <a:t>yırtılma-iskemik</a:t>
            </a:r>
            <a:r>
              <a:rPr lang="en-US" dirty="0" smtClean="0"/>
              <a:t> </a:t>
            </a:r>
            <a:r>
              <a:rPr lang="en-US" dirty="0" err="1" smtClean="0"/>
              <a:t>değişiklikler</a:t>
            </a:r>
            <a:r>
              <a:rPr lang="en-US" dirty="0" smtClean="0"/>
              <a:t> </a:t>
            </a:r>
            <a:r>
              <a:rPr lang="en-US" dirty="0" err="1" smtClean="0"/>
              <a:t>önlenir</a:t>
            </a:r>
            <a:r>
              <a:rPr lang="en-US" dirty="0" smtClean="0"/>
              <a:t>-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9268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Tartışma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Ö</a:t>
            </a:r>
            <a:r>
              <a:rPr lang="en-US" dirty="0" err="1" smtClean="0"/>
              <a:t>zellikle</a:t>
            </a:r>
            <a:r>
              <a:rPr lang="en-US" dirty="0" smtClean="0"/>
              <a:t> </a:t>
            </a:r>
            <a:r>
              <a:rPr lang="en-US" dirty="0" err="1" smtClean="0"/>
              <a:t>konvansiyonel</a:t>
            </a:r>
            <a:r>
              <a:rPr lang="en-US" dirty="0" smtClean="0"/>
              <a:t>=&gt; </a:t>
            </a:r>
            <a:r>
              <a:rPr lang="en-US" dirty="0" err="1" smtClean="0"/>
              <a:t>laparoskopik</a:t>
            </a:r>
            <a:r>
              <a:rPr lang="en-US" dirty="0" smtClean="0"/>
              <a:t> </a:t>
            </a:r>
            <a:r>
              <a:rPr lang="en-US" dirty="0" err="1" smtClean="0"/>
              <a:t>whipple</a:t>
            </a:r>
            <a:r>
              <a:rPr lang="en-US" dirty="0" smtClean="0"/>
              <a:t> </a:t>
            </a:r>
            <a:r>
              <a:rPr lang="en-US" dirty="0" err="1" smtClean="0"/>
              <a:t>prosedürüne</a:t>
            </a:r>
            <a:r>
              <a:rPr lang="en-US" dirty="0" smtClean="0"/>
              <a:t> </a:t>
            </a:r>
            <a:r>
              <a:rPr lang="en-US" dirty="0" err="1" smtClean="0"/>
              <a:t>geçiste</a:t>
            </a:r>
            <a:r>
              <a:rPr lang="en-US" dirty="0" smtClean="0"/>
              <a:t> </a:t>
            </a:r>
            <a:r>
              <a:rPr lang="en-US" dirty="0" err="1" smtClean="0"/>
              <a:t>avantaj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Operasyon</a:t>
            </a:r>
            <a:r>
              <a:rPr lang="en-US" dirty="0" smtClean="0"/>
              <a:t> </a:t>
            </a:r>
            <a:r>
              <a:rPr lang="en-US" dirty="0" err="1" smtClean="0"/>
              <a:t>süresi</a:t>
            </a:r>
            <a:r>
              <a:rPr lang="en-US" dirty="0" smtClean="0"/>
              <a:t> </a:t>
            </a:r>
            <a:r>
              <a:rPr lang="en-US" dirty="0" err="1" smtClean="0"/>
              <a:t>azalır</a:t>
            </a:r>
            <a:r>
              <a:rPr lang="en-US" dirty="0" smtClean="0"/>
              <a:t>. </a:t>
            </a:r>
            <a:r>
              <a:rPr lang="en-US" dirty="0" err="1" smtClean="0"/>
              <a:t>bizim</a:t>
            </a:r>
            <a:r>
              <a:rPr lang="en-US" dirty="0" smtClean="0"/>
              <a:t> </a:t>
            </a:r>
            <a:r>
              <a:rPr lang="en-US" dirty="0" err="1" smtClean="0"/>
              <a:t>çalışmamızda</a:t>
            </a:r>
            <a:r>
              <a:rPr lang="en-US" dirty="0" smtClean="0"/>
              <a:t> </a:t>
            </a:r>
          </a:p>
          <a:p>
            <a:r>
              <a:rPr lang="en-US" dirty="0" smtClean="0"/>
              <a:t>Lap PJ </a:t>
            </a:r>
            <a:r>
              <a:rPr lang="en-US" dirty="0" err="1" smtClean="0"/>
              <a:t>esnasında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el </a:t>
            </a:r>
            <a:r>
              <a:rPr lang="en-US" dirty="0" err="1" smtClean="0"/>
              <a:t>ihtiyacı</a:t>
            </a:r>
            <a:r>
              <a:rPr lang="en-US" dirty="0" smtClean="0"/>
              <a:t> </a:t>
            </a:r>
            <a:r>
              <a:rPr lang="en-US" dirty="0" err="1" smtClean="0"/>
              <a:t>iptal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sütüre</a:t>
            </a:r>
            <a:r>
              <a:rPr lang="en-US" dirty="0" smtClean="0"/>
              <a:t> </a:t>
            </a:r>
            <a:r>
              <a:rPr lang="en-US" dirty="0" err="1" smtClean="0"/>
              <a:t>odaklanabilme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Düğüm</a:t>
            </a:r>
            <a:r>
              <a:rPr lang="en-US" dirty="0" smtClean="0"/>
              <a:t> </a:t>
            </a:r>
            <a:r>
              <a:rPr lang="en-US" dirty="0" err="1" smtClean="0"/>
              <a:t>ihtiyacı</a:t>
            </a:r>
            <a:r>
              <a:rPr lang="en-US" dirty="0" smtClean="0"/>
              <a:t> </a:t>
            </a:r>
            <a:r>
              <a:rPr lang="en-US" dirty="0" err="1" smtClean="0"/>
              <a:t>yok</a:t>
            </a:r>
            <a:endParaRPr lang="en-US" dirty="0" smtClean="0"/>
          </a:p>
          <a:p>
            <a:r>
              <a:rPr lang="en-US" dirty="0" err="1" smtClean="0"/>
              <a:t>Fiyat-etkinlik</a:t>
            </a:r>
            <a:r>
              <a:rPr lang="en-US" dirty="0" smtClean="0"/>
              <a:t> (+)</a:t>
            </a:r>
          </a:p>
        </p:txBody>
      </p:sp>
    </p:spTree>
    <p:extLst>
      <p:ext uri="{BB962C8B-B14F-4D97-AF65-F5344CB8AC3E}">
        <p14:creationId xmlns:p14="http://schemas.microsoft.com/office/powerpoint/2010/main" xmlns="" val="2123274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Giriş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025352"/>
            <a:ext cx="7772400" cy="4572000"/>
          </a:xfrm>
        </p:spPr>
        <p:txBody>
          <a:bodyPr/>
          <a:lstStyle/>
          <a:p>
            <a:r>
              <a:rPr lang="en-US" dirty="0" smtClean="0">
                <a:latin typeface="Times New Roman"/>
                <a:ea typeface="ＭＳ 明朝"/>
              </a:rPr>
              <a:t>1994: Total </a:t>
            </a:r>
            <a:r>
              <a:rPr lang="en-US" dirty="0" err="1" smtClean="0">
                <a:latin typeface="Times New Roman"/>
                <a:ea typeface="ＭＳ 明朝"/>
              </a:rPr>
              <a:t>laparoskopik</a:t>
            </a:r>
            <a:r>
              <a:rPr lang="en-US" dirty="0" smtClean="0">
                <a:latin typeface="Times New Roman"/>
                <a:ea typeface="ＭＳ 明朝"/>
              </a:rPr>
              <a:t> </a:t>
            </a:r>
            <a:r>
              <a:rPr lang="en-US" dirty="0" err="1" smtClean="0">
                <a:latin typeface="Times New Roman"/>
                <a:ea typeface="ＭＳ 明朝"/>
              </a:rPr>
              <a:t>pankreatikoduodenektomi</a:t>
            </a:r>
            <a:r>
              <a:rPr lang="en-US" dirty="0" smtClean="0">
                <a:latin typeface="Times New Roman"/>
                <a:ea typeface="ＭＳ 明朝"/>
              </a:rPr>
              <a:t> </a:t>
            </a:r>
            <a:r>
              <a:rPr lang="en-US" dirty="0">
                <a:latin typeface="Times New Roman"/>
                <a:ea typeface="ＭＳ 明朝"/>
              </a:rPr>
              <a:t>(TLPD) </a:t>
            </a:r>
            <a:r>
              <a:rPr lang="en-US" dirty="0" smtClean="0">
                <a:latin typeface="Times New Roman"/>
                <a:ea typeface="ＭＳ 明朝"/>
              </a:rPr>
              <a:t>ilk </a:t>
            </a:r>
            <a:r>
              <a:rPr lang="en-US" dirty="0" err="1" smtClean="0">
                <a:latin typeface="Times New Roman"/>
                <a:ea typeface="ＭＳ 明朝"/>
              </a:rPr>
              <a:t>olarak’de</a:t>
            </a:r>
            <a:r>
              <a:rPr lang="en-US" dirty="0" smtClean="0">
                <a:latin typeface="Times New Roman"/>
                <a:ea typeface="ＭＳ 明朝"/>
              </a:rPr>
              <a:t> </a:t>
            </a:r>
            <a:r>
              <a:rPr lang="en-US" dirty="0" err="1">
                <a:latin typeface="Times New Roman"/>
                <a:ea typeface="ＭＳ 明朝"/>
              </a:rPr>
              <a:t>Gagner</a:t>
            </a:r>
            <a:r>
              <a:rPr lang="en-US" dirty="0">
                <a:latin typeface="Times New Roman"/>
                <a:ea typeface="ＭＳ 明朝"/>
              </a:rPr>
              <a:t> </a:t>
            </a:r>
            <a:r>
              <a:rPr lang="en-US" dirty="0" err="1" smtClean="0">
                <a:latin typeface="Times New Roman"/>
                <a:ea typeface="ＭＳ 明朝"/>
              </a:rPr>
              <a:t>ve</a:t>
            </a:r>
            <a:r>
              <a:rPr lang="en-US" dirty="0" smtClean="0">
                <a:latin typeface="Times New Roman"/>
                <a:ea typeface="ＭＳ 明朝"/>
              </a:rPr>
              <a:t> ark*.</a:t>
            </a:r>
          </a:p>
          <a:p>
            <a:endParaRPr lang="en-US" dirty="0" smtClean="0">
              <a:latin typeface="Times New Roman"/>
              <a:ea typeface="ＭＳ 明朝"/>
            </a:endParaRPr>
          </a:p>
          <a:p>
            <a:r>
              <a:rPr lang="en-US" dirty="0" err="1" smtClean="0"/>
              <a:t>Avantajları</a:t>
            </a:r>
            <a:r>
              <a:rPr lang="en-US" dirty="0" smtClean="0"/>
              <a:t>**:</a:t>
            </a:r>
            <a:endParaRPr lang="en-US" dirty="0">
              <a:latin typeface="Times New Roman"/>
              <a:ea typeface="ＭＳ 明朝"/>
            </a:endParaRPr>
          </a:p>
          <a:p>
            <a:pPr lvl="1"/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iyileşme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 smtClean="0"/>
              <a:t>aktivitelere</a:t>
            </a:r>
            <a:r>
              <a:rPr lang="en-US" dirty="0" smtClean="0"/>
              <a:t> </a:t>
            </a:r>
            <a:r>
              <a:rPr lang="en-US" dirty="0" err="1" smtClean="0"/>
              <a:t>dönüş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hastanede</a:t>
            </a:r>
            <a:r>
              <a:rPr lang="en-US" dirty="0" smtClean="0"/>
              <a:t> </a:t>
            </a:r>
            <a:r>
              <a:rPr lang="en-US" dirty="0" err="1" smtClean="0"/>
              <a:t>kalış</a:t>
            </a:r>
            <a:endParaRPr lang="en-US" dirty="0" smtClean="0"/>
          </a:p>
          <a:p>
            <a:pPr lvl="1"/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zamanlı</a:t>
            </a:r>
            <a:r>
              <a:rPr lang="en-US" dirty="0" smtClean="0"/>
              <a:t> adjuvant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6027003"/>
            <a:ext cx="69033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dirty="0" err="1" smtClean="0"/>
              <a:t>Gagner</a:t>
            </a:r>
            <a:r>
              <a:rPr lang="en-US" sz="1200" dirty="0" smtClean="0"/>
              <a:t> </a:t>
            </a:r>
            <a:r>
              <a:rPr lang="en-US" sz="1200" dirty="0"/>
              <a:t>M</a:t>
            </a:r>
            <a:r>
              <a:rPr lang="en-US" sz="1200" dirty="0" smtClean="0"/>
              <a:t>, </a:t>
            </a:r>
            <a:r>
              <a:rPr lang="en-US" sz="1200" dirty="0"/>
              <a:t>(1994)Laparoscopic pylorus-preserving </a:t>
            </a:r>
            <a:r>
              <a:rPr lang="en-US" sz="1200" dirty="0" err="1" smtClean="0"/>
              <a:t>pancreatoduodenectomy</a:t>
            </a:r>
            <a:endParaRPr lang="en-US" sz="1200" dirty="0" smtClean="0"/>
          </a:p>
          <a:p>
            <a:pPr lvl="0"/>
            <a:r>
              <a:rPr lang="en-US" sz="1200" dirty="0" smtClean="0"/>
              <a:t>**</a:t>
            </a:r>
            <a:r>
              <a:rPr lang="en-US" sz="1200" dirty="0" err="1" smtClean="0"/>
              <a:t>Croome</a:t>
            </a:r>
            <a:r>
              <a:rPr lang="en-US" sz="1200" dirty="0" smtClean="0"/>
              <a:t> KP, (</a:t>
            </a:r>
            <a:r>
              <a:rPr lang="en-US" sz="1200" dirty="0"/>
              <a:t>2014) Total laparoscopic </a:t>
            </a:r>
            <a:r>
              <a:rPr lang="en-US" sz="1200" dirty="0" err="1"/>
              <a:t>pancreaticoduodenectomy</a:t>
            </a:r>
            <a:r>
              <a:rPr lang="en-US" sz="1200" dirty="0"/>
              <a:t> for pancreatic ductal adenocarcinoma: </a:t>
            </a:r>
            <a:endParaRPr lang="en-US" sz="1200" dirty="0" smtClean="0"/>
          </a:p>
          <a:p>
            <a:pPr lvl="0"/>
            <a:r>
              <a:rPr lang="en-US" sz="1200" dirty="0" smtClean="0"/>
              <a:t>oncologic </a:t>
            </a:r>
            <a:r>
              <a:rPr lang="en-US" sz="1200" dirty="0"/>
              <a:t>advantages over open </a:t>
            </a:r>
            <a:r>
              <a:rPr lang="en-US" sz="1200" dirty="0" smtClean="0"/>
              <a:t>approaches?. </a:t>
            </a:r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26963042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onuç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593304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inimal </a:t>
            </a:r>
            <a:r>
              <a:rPr lang="en-US" dirty="0"/>
              <a:t>invasive </a:t>
            </a:r>
            <a:r>
              <a:rPr lang="en-US" dirty="0" err="1" smtClean="0"/>
              <a:t>cerrahi</a:t>
            </a:r>
            <a:r>
              <a:rPr lang="en-US" dirty="0" smtClean="0"/>
              <a:t> HPB de de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kazanmakta-</a:t>
            </a:r>
            <a:r>
              <a:rPr lang="en-US" i="1" u="sng" dirty="0" err="1" smtClean="0"/>
              <a:t>özellikle</a:t>
            </a:r>
            <a:r>
              <a:rPr lang="en-US" i="1" u="sng" dirty="0" smtClean="0"/>
              <a:t> postop </a:t>
            </a:r>
            <a:r>
              <a:rPr lang="en-US" i="1" u="sng" dirty="0" err="1" smtClean="0"/>
              <a:t>iyileşme</a:t>
            </a:r>
            <a:endParaRPr lang="en-US" i="1" u="sng" dirty="0" smtClean="0"/>
          </a:p>
          <a:p>
            <a:r>
              <a:rPr lang="en-US" dirty="0" smtClean="0"/>
              <a:t>Postop </a:t>
            </a:r>
            <a:r>
              <a:rPr lang="en-US" dirty="0" err="1" smtClean="0"/>
              <a:t>iyileşme</a:t>
            </a:r>
            <a:r>
              <a:rPr lang="en-US" dirty="0" smtClean="0"/>
              <a:t> </a:t>
            </a:r>
            <a:r>
              <a:rPr lang="en-US" dirty="0" err="1" smtClean="0"/>
              <a:t>güvenli</a:t>
            </a:r>
            <a:r>
              <a:rPr lang="en-US" dirty="0" smtClean="0"/>
              <a:t> </a:t>
            </a:r>
            <a:r>
              <a:rPr lang="en-US" dirty="0" err="1" smtClean="0"/>
              <a:t>anastomoz</a:t>
            </a:r>
            <a:r>
              <a:rPr lang="en-US" dirty="0" smtClean="0"/>
              <a:t> (PJ)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bağlantılı</a:t>
            </a:r>
            <a:endParaRPr lang="en-US" dirty="0"/>
          </a:p>
          <a:p>
            <a:r>
              <a:rPr lang="en-US" dirty="0" smtClean="0"/>
              <a:t>V-</a:t>
            </a:r>
            <a:r>
              <a:rPr lang="en-US" dirty="0" err="1" smtClean="0"/>
              <a:t>loc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eknik</a:t>
            </a:r>
            <a:r>
              <a:rPr lang="en-US" dirty="0" smtClean="0"/>
              <a:t> </a:t>
            </a:r>
            <a:r>
              <a:rPr lang="en-US" dirty="0" err="1" smtClean="0"/>
              <a:t>kolaylık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,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öğrenme</a:t>
            </a:r>
            <a:r>
              <a:rPr lang="en-US" dirty="0" smtClean="0"/>
              <a:t> </a:t>
            </a:r>
            <a:r>
              <a:rPr lang="en-US" dirty="0" err="1" smtClean="0"/>
              <a:t>eğirisindeki</a:t>
            </a:r>
            <a:r>
              <a:rPr lang="en-US" dirty="0" smtClean="0"/>
              <a:t> </a:t>
            </a:r>
            <a:r>
              <a:rPr lang="en-US" dirty="0" err="1" smtClean="0"/>
              <a:t>cerrahlara</a:t>
            </a:r>
            <a:r>
              <a:rPr lang="en-US" dirty="0" smtClean="0"/>
              <a:t> </a:t>
            </a:r>
            <a:r>
              <a:rPr lang="en-US" dirty="0" err="1" smtClean="0"/>
              <a:t>avantaj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endParaRPr lang="en-US" dirty="0" smtClean="0"/>
          </a:p>
          <a:p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operasyon</a:t>
            </a:r>
            <a:r>
              <a:rPr lang="en-US" dirty="0" smtClean="0"/>
              <a:t> </a:t>
            </a:r>
            <a:r>
              <a:rPr lang="en-US" dirty="0" err="1" smtClean="0"/>
              <a:t>süresi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 minimal </a:t>
            </a:r>
            <a:r>
              <a:rPr lang="en-US" dirty="0" err="1" smtClean="0"/>
              <a:t>doku</a:t>
            </a:r>
            <a:r>
              <a:rPr lang="en-US" dirty="0" smtClean="0"/>
              <a:t> </a:t>
            </a:r>
            <a:r>
              <a:rPr lang="en-US" dirty="0" err="1" smtClean="0"/>
              <a:t>hasarı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avantajları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872422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           END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                                            </a:t>
            </a:r>
            <a:endParaRPr lang="tr-TR" dirty="0"/>
          </a:p>
        </p:txBody>
      </p:sp>
      <p:sp>
        <p:nvSpPr>
          <p:cNvPr id="49156" name="AutoShape 4" descr="thanks for your attention ile ilgili görsel sonucu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9158" name="AutoShape 6" descr="thanks for your attention ile ilgili görsel sonucu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9160" name="AutoShape 8" descr="thanks for your attention ile ilgili görsel sonucu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9162" name="Picture 10" descr="thanks for your attention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8971" r="17511"/>
          <a:stretch>
            <a:fillRect/>
          </a:stretch>
        </p:blipFill>
        <p:spPr bwMode="auto">
          <a:xfrm>
            <a:off x="2699792" y="1916832"/>
            <a:ext cx="3859856" cy="4562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4624"/>
            <a:ext cx="7772400" cy="1143000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err="1"/>
              <a:t>G</a:t>
            </a:r>
            <a:r>
              <a:rPr lang="en-US" dirty="0" err="1" smtClean="0"/>
              <a:t>iriş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Laparoskopik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 =&gt; </a:t>
            </a:r>
            <a:r>
              <a:rPr lang="en-US" dirty="0" err="1" smtClean="0"/>
              <a:t>Robotik</a:t>
            </a:r>
            <a:r>
              <a:rPr lang="en-US" dirty="0" smtClean="0"/>
              <a:t> </a:t>
            </a:r>
            <a:r>
              <a:rPr lang="en-US" dirty="0" err="1" smtClean="0"/>
              <a:t>whipple</a:t>
            </a:r>
            <a:r>
              <a:rPr lang="en-US" dirty="0" smtClean="0"/>
              <a:t> </a:t>
            </a:r>
            <a:r>
              <a:rPr lang="en-US" dirty="0" err="1" smtClean="0"/>
              <a:t>prosedürü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morbidite</a:t>
            </a:r>
            <a:r>
              <a:rPr lang="en-US" dirty="0" smtClean="0"/>
              <a:t> : </a:t>
            </a:r>
            <a:r>
              <a:rPr lang="en-US" dirty="0" err="1" smtClean="0"/>
              <a:t>postoperatif</a:t>
            </a:r>
            <a:r>
              <a:rPr lang="en-US" dirty="0" smtClean="0"/>
              <a:t> </a:t>
            </a:r>
            <a:r>
              <a:rPr lang="en-US" dirty="0" err="1" smtClean="0"/>
              <a:t>pankreatik</a:t>
            </a:r>
            <a:r>
              <a:rPr lang="en-US" dirty="0" smtClean="0"/>
              <a:t> </a:t>
            </a:r>
            <a:r>
              <a:rPr lang="en-US" dirty="0" err="1" smtClean="0"/>
              <a:t>fistul</a:t>
            </a:r>
            <a:r>
              <a:rPr lang="en-US" dirty="0" smtClean="0"/>
              <a:t> (POPF) /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= = &gt;&gt;  %40 *</a:t>
            </a:r>
          </a:p>
          <a:p>
            <a:r>
              <a:rPr lang="en-US" dirty="0" err="1" smtClean="0"/>
              <a:t>Sonuç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Uzamış</a:t>
            </a:r>
            <a:r>
              <a:rPr lang="en-US" dirty="0" smtClean="0"/>
              <a:t> </a:t>
            </a:r>
            <a:r>
              <a:rPr lang="en-US" dirty="0" err="1" smtClean="0"/>
              <a:t>hatanede</a:t>
            </a:r>
            <a:r>
              <a:rPr lang="en-US" dirty="0" smtClean="0"/>
              <a:t> </a:t>
            </a:r>
            <a:r>
              <a:rPr lang="en-US" dirty="0" err="1" smtClean="0"/>
              <a:t>kalış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Mortalite</a:t>
            </a:r>
            <a:r>
              <a:rPr lang="en-US" dirty="0" smtClean="0"/>
              <a:t>**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5742" y="5921404"/>
            <a:ext cx="899477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*</a:t>
            </a:r>
            <a:r>
              <a:rPr lang="en-US" sz="1200" dirty="0" err="1" smtClean="0"/>
              <a:t>Malya</a:t>
            </a:r>
            <a:r>
              <a:rPr lang="en-US" sz="1200" dirty="0" smtClean="0"/>
              <a:t> </a:t>
            </a:r>
            <a:r>
              <a:rPr lang="en-US" sz="1200" dirty="0"/>
              <a:t>FU, </a:t>
            </a:r>
            <a:r>
              <a:rPr lang="en-US" sz="1200" dirty="0" err="1" smtClean="0"/>
              <a:t>Karatepe</a:t>
            </a:r>
            <a:r>
              <a:rPr lang="en-US" sz="1200" dirty="0" smtClean="0"/>
              <a:t> O </a:t>
            </a:r>
            <a:r>
              <a:rPr lang="en-US" sz="1200" dirty="0"/>
              <a:t>, </a:t>
            </a:r>
            <a:r>
              <a:rPr lang="en-US" sz="1200" dirty="0" smtClean="0"/>
              <a:t>(</a:t>
            </a:r>
            <a:r>
              <a:rPr lang="en-US" sz="1200" dirty="0"/>
              <a:t>2014) A Reliable  </a:t>
            </a:r>
            <a:r>
              <a:rPr lang="en-US" sz="1200" dirty="0" err="1"/>
              <a:t>Pancreaticojejunal</a:t>
            </a:r>
            <a:r>
              <a:rPr lang="en-US" sz="1200" dirty="0"/>
              <a:t>  Anastomosis with V-</a:t>
            </a:r>
            <a:r>
              <a:rPr lang="en-US" sz="1200" dirty="0" err="1"/>
              <a:t>Loc</a:t>
            </a:r>
            <a:r>
              <a:rPr lang="en-US" sz="1200" dirty="0"/>
              <a:t> 180  Wound Closure </a:t>
            </a:r>
            <a:r>
              <a:rPr lang="en-US" sz="1200" dirty="0" smtClean="0"/>
              <a:t>Device. </a:t>
            </a:r>
            <a:r>
              <a:rPr lang="en-US" sz="1200" dirty="0" err="1"/>
              <a:t>Hepato</a:t>
            </a:r>
            <a:r>
              <a:rPr lang="en-US" sz="1200" dirty="0"/>
              <a:t>-</a:t>
            </a:r>
            <a:r>
              <a:rPr lang="en-US" sz="1200" dirty="0" smtClean="0"/>
              <a:t>Gastroenterology</a:t>
            </a:r>
            <a:endParaRPr lang="en-US" sz="1200" dirty="0"/>
          </a:p>
          <a:p>
            <a:pPr lvl="0"/>
            <a:r>
              <a:rPr lang="en-US" sz="1200" dirty="0" smtClean="0"/>
              <a:t>*</a:t>
            </a:r>
            <a:r>
              <a:rPr lang="en-US" sz="1200" dirty="0" err="1" smtClean="0"/>
              <a:t>Ramacciato</a:t>
            </a:r>
            <a:r>
              <a:rPr lang="en-US" sz="1200" dirty="0" smtClean="0"/>
              <a:t> G, (</a:t>
            </a:r>
            <a:r>
              <a:rPr lang="en-US" sz="1200" dirty="0"/>
              <a:t>2011) Risk factors of pancreatic fistula after </a:t>
            </a:r>
            <a:r>
              <a:rPr lang="en-US" sz="1200" dirty="0" err="1"/>
              <a:t>pancreaticoduodenectomy</a:t>
            </a:r>
            <a:r>
              <a:rPr lang="en-US" sz="1200" dirty="0"/>
              <a:t>: a collective review. The American </a:t>
            </a:r>
            <a:r>
              <a:rPr lang="en-US" sz="1200" dirty="0" smtClean="0"/>
              <a:t>surgeon</a:t>
            </a:r>
            <a:endParaRPr lang="en-US" sz="1200" dirty="0"/>
          </a:p>
          <a:p>
            <a:pPr lvl="0"/>
            <a:r>
              <a:rPr lang="en-US" sz="1200" dirty="0" smtClean="0"/>
              <a:t>*Lai </a:t>
            </a:r>
            <a:r>
              <a:rPr lang="en-US" sz="1200" dirty="0"/>
              <a:t>EC, </a:t>
            </a:r>
            <a:r>
              <a:rPr lang="en-US" sz="1200" dirty="0" smtClean="0"/>
              <a:t>(</a:t>
            </a:r>
            <a:r>
              <a:rPr lang="en-US" sz="1200" dirty="0"/>
              <a:t>2009) Measures to prevent pancreatic fistula after pan- </a:t>
            </a:r>
            <a:r>
              <a:rPr lang="en-US" sz="1200" dirty="0" err="1"/>
              <a:t>creatoduodenectomy</a:t>
            </a:r>
            <a:r>
              <a:rPr lang="en-US" sz="1200" dirty="0"/>
              <a:t>: a comprehensive review. Arch </a:t>
            </a:r>
            <a:r>
              <a:rPr lang="en-US" sz="1200" dirty="0" smtClean="0"/>
              <a:t>Surg. </a:t>
            </a:r>
            <a:endParaRPr lang="en-US" sz="1200" dirty="0"/>
          </a:p>
          <a:p>
            <a:pPr lvl="0"/>
            <a:r>
              <a:rPr lang="en-US" sz="1200" dirty="0" smtClean="0"/>
              <a:t>**</a:t>
            </a:r>
            <a:r>
              <a:rPr lang="en-US" sz="1200" dirty="0" err="1" smtClean="0"/>
              <a:t>Gagner</a:t>
            </a:r>
            <a:r>
              <a:rPr lang="en-US" sz="1200" dirty="0" smtClean="0"/>
              <a:t> </a:t>
            </a:r>
            <a:r>
              <a:rPr lang="en-US" sz="1200" dirty="0"/>
              <a:t>M, </a:t>
            </a:r>
            <a:r>
              <a:rPr lang="en-US" sz="1200" dirty="0" smtClean="0"/>
              <a:t>(</a:t>
            </a:r>
            <a:r>
              <a:rPr lang="en-US" sz="1200" dirty="0"/>
              <a:t>2009) Laparoscopic Whipple procedure: review of the literature. J </a:t>
            </a:r>
            <a:r>
              <a:rPr lang="en-US" sz="1200" dirty="0" err="1"/>
              <a:t>Hepatobiliary</a:t>
            </a:r>
            <a:r>
              <a:rPr lang="en-US" sz="1200" dirty="0"/>
              <a:t> </a:t>
            </a:r>
            <a:r>
              <a:rPr lang="en-US" sz="1200" dirty="0" err="1"/>
              <a:t>Pancreat</a:t>
            </a:r>
            <a:r>
              <a:rPr lang="en-US" sz="1200" dirty="0"/>
              <a:t> </a:t>
            </a:r>
            <a:r>
              <a:rPr lang="en-US" sz="1200" dirty="0" err="1" smtClean="0"/>
              <a:t>Surg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2573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4624"/>
            <a:ext cx="7772400" cy="1143000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Giriş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 err="1" smtClean="0"/>
              <a:t>Anahtar</a:t>
            </a:r>
            <a:r>
              <a:rPr lang="en-US" u="sng" dirty="0" smtClean="0"/>
              <a:t> step</a:t>
            </a:r>
            <a:r>
              <a:rPr lang="en-US" dirty="0" smtClean="0"/>
              <a:t>: </a:t>
            </a:r>
            <a:r>
              <a:rPr lang="en-US" dirty="0" err="1" smtClean="0"/>
              <a:t>Pankreatikojejunostomi</a:t>
            </a:r>
            <a:r>
              <a:rPr lang="en-US" dirty="0" smtClean="0"/>
              <a:t> </a:t>
            </a:r>
            <a:r>
              <a:rPr lang="en-US" dirty="0" err="1" smtClean="0"/>
              <a:t>anastomozu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TLPD de : </a:t>
            </a:r>
          </a:p>
          <a:p>
            <a:pPr lvl="1"/>
            <a:r>
              <a:rPr lang="en-US" dirty="0" smtClean="0"/>
              <a:t>Hem </a:t>
            </a:r>
            <a:r>
              <a:rPr lang="en-US" i="1" u="sng" dirty="0" err="1" smtClean="0"/>
              <a:t>laparoskopik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 learning curve*</a:t>
            </a:r>
          </a:p>
          <a:p>
            <a:pPr lvl="1"/>
            <a:r>
              <a:rPr lang="en-US" dirty="0" smtClean="0"/>
              <a:t>Hem de</a:t>
            </a:r>
            <a:r>
              <a:rPr lang="en-US" i="1" u="sng" dirty="0" smtClean="0"/>
              <a:t> PJ </a:t>
            </a:r>
            <a:r>
              <a:rPr lang="en-US" i="1" u="sng" dirty="0" err="1" smtClean="0"/>
              <a:t>anastomozu</a:t>
            </a:r>
            <a:r>
              <a:rPr lang="en-US" i="1" u="sng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learning curve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3934694"/>
            <a:ext cx="2699792" cy="271184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7504" y="6279703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/>
              <a:t>*</a:t>
            </a:r>
            <a:r>
              <a:rPr lang="en-US" sz="1200" dirty="0" err="1" smtClean="0"/>
              <a:t>Battal</a:t>
            </a:r>
            <a:r>
              <a:rPr lang="en-US" sz="1200" dirty="0" smtClean="0"/>
              <a:t> M</a:t>
            </a:r>
            <a:r>
              <a:rPr lang="en-US" sz="1200" dirty="0"/>
              <a:t> </a:t>
            </a:r>
            <a:r>
              <a:rPr lang="en-US" sz="1200" dirty="0" smtClean="0"/>
              <a:t>et al (</a:t>
            </a:r>
            <a:r>
              <a:rPr lang="en-US" sz="1200" dirty="0"/>
              <a:t>2016) The difficulties encountered in conversion from classic pancreaticoduodenectomy to total laparoscopic </a:t>
            </a:r>
            <a:r>
              <a:rPr lang="en-US" sz="1200" dirty="0" err="1" smtClean="0"/>
              <a:t>pancreaticoduodenectomy</a:t>
            </a:r>
            <a:r>
              <a:rPr lang="en-US" sz="1200" dirty="0" smtClean="0"/>
              <a:t>.</a:t>
            </a:r>
            <a:r>
              <a:rPr lang="en-US" sz="1200" dirty="0"/>
              <a:t> </a:t>
            </a:r>
            <a:r>
              <a:rPr lang="en-US" sz="1200" dirty="0" smtClean="0"/>
              <a:t>J </a:t>
            </a:r>
            <a:r>
              <a:rPr lang="en-US" sz="1200" dirty="0"/>
              <a:t>Minim Access </a:t>
            </a:r>
            <a:r>
              <a:rPr lang="en-US" sz="1200" dirty="0" err="1" smtClean="0"/>
              <a:t>Surg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144541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Amaç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V-</a:t>
            </a:r>
            <a:r>
              <a:rPr lang="en-US" dirty="0" err="1" smtClean="0"/>
              <a:t>loc</a:t>
            </a:r>
            <a:r>
              <a:rPr lang="en-US" dirty="0" smtClean="0"/>
              <a:t> </a:t>
            </a:r>
            <a:r>
              <a:rPr lang="en-US" dirty="0" err="1" smtClean="0"/>
              <a:t>sütür</a:t>
            </a:r>
            <a:r>
              <a:rPr lang="en-US" dirty="0" smtClean="0"/>
              <a:t> </a:t>
            </a:r>
            <a:r>
              <a:rPr lang="en-US" dirty="0" err="1" smtClean="0"/>
              <a:t>materyali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PJ </a:t>
            </a:r>
            <a:r>
              <a:rPr lang="en-US" dirty="0" err="1" smtClean="0"/>
              <a:t>anastomozu</a:t>
            </a:r>
            <a:r>
              <a:rPr lang="en-US" dirty="0" smtClean="0"/>
              <a:t> (</a:t>
            </a:r>
            <a:r>
              <a:rPr lang="en-US" dirty="0" err="1" smtClean="0"/>
              <a:t>konvansiyonel</a:t>
            </a:r>
            <a:r>
              <a:rPr lang="en-US" dirty="0" smtClean="0"/>
              <a:t> </a:t>
            </a:r>
            <a:r>
              <a:rPr lang="en-US" dirty="0" err="1" smtClean="0"/>
              <a:t>whipple</a:t>
            </a:r>
            <a:r>
              <a:rPr lang="en-US" dirty="0" smtClean="0"/>
              <a:t>)*</a:t>
            </a:r>
          </a:p>
          <a:p>
            <a:r>
              <a:rPr lang="en-US" dirty="0"/>
              <a:t> </a:t>
            </a:r>
            <a:r>
              <a:rPr lang="en-US" dirty="0" smtClean="0"/>
              <a:t>TLPD de  PJ </a:t>
            </a:r>
            <a:r>
              <a:rPr lang="en-US" dirty="0" err="1" smtClean="0"/>
              <a:t>için</a:t>
            </a:r>
            <a:r>
              <a:rPr lang="en-US" dirty="0" smtClean="0"/>
              <a:t> V-</a:t>
            </a:r>
            <a:r>
              <a:rPr lang="en-US" dirty="0" err="1" smtClean="0"/>
              <a:t>loc</a:t>
            </a:r>
            <a:r>
              <a:rPr lang="en-US" dirty="0" smtClean="0"/>
              <a:t> </a:t>
            </a:r>
            <a:r>
              <a:rPr lang="en-US" dirty="0" err="1" smtClean="0"/>
              <a:t>sütür</a:t>
            </a:r>
            <a:r>
              <a:rPr lang="en-US" dirty="0" smtClean="0"/>
              <a:t> </a:t>
            </a:r>
            <a:r>
              <a:rPr lang="en-US" dirty="0" err="1" smtClean="0"/>
              <a:t>avantajı</a:t>
            </a:r>
            <a:r>
              <a:rPr lang="en-US" dirty="0" smtClean="0"/>
              <a:t>???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5742" y="6331386"/>
            <a:ext cx="90727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*</a:t>
            </a:r>
            <a:r>
              <a:rPr lang="en-US" sz="1200" dirty="0" err="1" smtClean="0"/>
              <a:t>Malya</a:t>
            </a:r>
            <a:r>
              <a:rPr lang="en-US" sz="1200" dirty="0" smtClean="0"/>
              <a:t> </a:t>
            </a:r>
            <a:r>
              <a:rPr lang="en-US" sz="1200" dirty="0"/>
              <a:t>FU, </a:t>
            </a:r>
            <a:r>
              <a:rPr lang="en-US" sz="1200" dirty="0" err="1" smtClean="0"/>
              <a:t>Karatepe</a:t>
            </a:r>
            <a:r>
              <a:rPr lang="en-US" sz="1200" dirty="0" smtClean="0"/>
              <a:t> O </a:t>
            </a:r>
            <a:r>
              <a:rPr lang="en-US" sz="1200" dirty="0"/>
              <a:t>, </a:t>
            </a:r>
            <a:r>
              <a:rPr lang="en-US" sz="1200" dirty="0" smtClean="0"/>
              <a:t>(</a:t>
            </a:r>
            <a:r>
              <a:rPr lang="en-US" sz="1200" dirty="0"/>
              <a:t>2014) A Reliable  </a:t>
            </a:r>
            <a:r>
              <a:rPr lang="en-US" sz="1200" dirty="0" err="1"/>
              <a:t>Pancreaticojejunal</a:t>
            </a:r>
            <a:r>
              <a:rPr lang="en-US" sz="1200" dirty="0"/>
              <a:t>  Anastomosis with V-</a:t>
            </a:r>
            <a:r>
              <a:rPr lang="en-US" sz="1200" dirty="0" err="1"/>
              <a:t>Loc</a:t>
            </a:r>
            <a:r>
              <a:rPr lang="en-US" sz="1200" dirty="0"/>
              <a:t> 180  Wound Closure </a:t>
            </a:r>
            <a:r>
              <a:rPr lang="en-US" sz="1200" dirty="0" smtClean="0"/>
              <a:t>Device. </a:t>
            </a:r>
            <a:r>
              <a:rPr lang="en-US" sz="1200" dirty="0" err="1"/>
              <a:t>Hepato</a:t>
            </a:r>
            <a:r>
              <a:rPr lang="en-US" sz="1200" dirty="0"/>
              <a:t>-</a:t>
            </a:r>
            <a:r>
              <a:rPr lang="en-US" sz="1200" dirty="0" smtClean="0"/>
              <a:t>Gastroenterology</a:t>
            </a:r>
            <a:endParaRPr lang="en-US" sz="1200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7591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etod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Ocak</a:t>
            </a:r>
            <a:r>
              <a:rPr lang="en-US" dirty="0" smtClean="0"/>
              <a:t> 2012- </a:t>
            </a:r>
            <a:r>
              <a:rPr lang="en-US" dirty="0" err="1" smtClean="0"/>
              <a:t>Eylül</a:t>
            </a:r>
            <a:r>
              <a:rPr lang="en-US" dirty="0" smtClean="0"/>
              <a:t> 2016</a:t>
            </a:r>
          </a:p>
          <a:p>
            <a:r>
              <a:rPr lang="en-US" dirty="0" err="1" smtClean="0"/>
              <a:t>Laparoskopik</a:t>
            </a:r>
            <a:r>
              <a:rPr lang="en-US" dirty="0" smtClean="0"/>
              <a:t> </a:t>
            </a:r>
            <a:r>
              <a:rPr lang="en-US" dirty="0" err="1" smtClean="0"/>
              <a:t>whipple</a:t>
            </a:r>
            <a:r>
              <a:rPr lang="en-US" dirty="0" smtClean="0"/>
              <a:t> </a:t>
            </a:r>
            <a:r>
              <a:rPr lang="en-US" dirty="0" err="1" smtClean="0"/>
              <a:t>prosedürü</a:t>
            </a:r>
            <a:r>
              <a:rPr lang="en-US" dirty="0" smtClean="0"/>
              <a:t> </a:t>
            </a:r>
            <a:r>
              <a:rPr lang="en-US" dirty="0" err="1" smtClean="0"/>
              <a:t>uygulanan</a:t>
            </a:r>
            <a:r>
              <a:rPr lang="en-US" dirty="0" smtClean="0"/>
              <a:t> </a:t>
            </a:r>
            <a:r>
              <a:rPr lang="en-US" dirty="0" err="1" smtClean="0"/>
              <a:t>hastalar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sz="2800" dirty="0" err="1" smtClean="0"/>
              <a:t>Toplam</a:t>
            </a:r>
            <a:r>
              <a:rPr lang="en-US" sz="2800" dirty="0" smtClean="0"/>
              <a:t> </a:t>
            </a:r>
            <a:r>
              <a:rPr lang="en-US" sz="2800" dirty="0" err="1" smtClean="0"/>
              <a:t>prosedür</a:t>
            </a:r>
            <a:r>
              <a:rPr lang="en-US" sz="2800" dirty="0" smtClean="0"/>
              <a:t> </a:t>
            </a:r>
            <a:r>
              <a:rPr lang="en-US" sz="2800" dirty="0" err="1" smtClean="0"/>
              <a:t>zamanı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smtClean="0"/>
              <a:t>PJ </a:t>
            </a:r>
            <a:r>
              <a:rPr lang="en-US" sz="2800" dirty="0" err="1" smtClean="0"/>
              <a:t>anastomoz</a:t>
            </a:r>
            <a:r>
              <a:rPr lang="en-US" sz="2800" dirty="0" smtClean="0"/>
              <a:t> </a:t>
            </a:r>
            <a:r>
              <a:rPr lang="en-US" sz="2800" dirty="0" err="1" smtClean="0"/>
              <a:t>süresi</a:t>
            </a:r>
            <a:r>
              <a:rPr lang="en-US" sz="2800" dirty="0" smtClean="0"/>
              <a:t>,</a:t>
            </a:r>
          </a:p>
          <a:p>
            <a:pPr lvl="1"/>
            <a:r>
              <a:rPr lang="en-US" sz="2800" dirty="0" err="1" smtClean="0"/>
              <a:t>postoperatif</a:t>
            </a:r>
            <a:r>
              <a:rPr lang="en-US" sz="2800" dirty="0" smtClean="0"/>
              <a:t> </a:t>
            </a:r>
            <a:r>
              <a:rPr lang="en-US" sz="2800" dirty="0" err="1" smtClean="0"/>
              <a:t>morbidite</a:t>
            </a:r>
            <a:r>
              <a:rPr lang="en-US" sz="2800" dirty="0" smtClean="0"/>
              <a:t> (</a:t>
            </a:r>
            <a:r>
              <a:rPr lang="en-US" sz="2800" dirty="0" err="1" smtClean="0"/>
              <a:t>kısa-uzun</a:t>
            </a:r>
            <a:r>
              <a:rPr lang="en-US" sz="2800" dirty="0" smtClean="0"/>
              <a:t> </a:t>
            </a:r>
            <a:r>
              <a:rPr lang="en-US" sz="2800" dirty="0" err="1" smtClean="0"/>
              <a:t>dönem</a:t>
            </a:r>
            <a:r>
              <a:rPr lang="en-US" sz="2800" dirty="0" smtClean="0"/>
              <a:t>)</a:t>
            </a:r>
          </a:p>
          <a:p>
            <a:pPr lvl="1"/>
            <a:r>
              <a:rPr lang="en-US" sz="2800" dirty="0" err="1" smtClean="0"/>
              <a:t>Mortalite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126210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POPF  </a:t>
            </a:r>
            <a:r>
              <a:rPr lang="en-US" dirty="0" err="1" smtClean="0"/>
              <a:t>değerlendirmesi</a:t>
            </a:r>
            <a:r>
              <a:rPr lang="en-US" dirty="0" smtClean="0"/>
              <a:t>: </a:t>
            </a:r>
            <a:r>
              <a:rPr lang="en-US" dirty="0" err="1" smtClean="0"/>
              <a:t>postoperatif</a:t>
            </a:r>
            <a:r>
              <a:rPr lang="en-US" dirty="0" smtClean="0"/>
              <a:t>  ≥3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dren</a:t>
            </a:r>
            <a:r>
              <a:rPr lang="en-US" dirty="0" smtClean="0"/>
              <a:t> </a:t>
            </a:r>
            <a:r>
              <a:rPr lang="en-US" dirty="0" err="1" smtClean="0"/>
              <a:t>amilazı</a:t>
            </a:r>
            <a:r>
              <a:rPr lang="en-US" dirty="0" smtClean="0"/>
              <a:t> </a:t>
            </a:r>
            <a:r>
              <a:rPr lang="en-US" dirty="0" err="1" smtClean="0"/>
              <a:t>eş</a:t>
            </a:r>
            <a:r>
              <a:rPr lang="en-US" dirty="0" smtClean="0"/>
              <a:t> </a:t>
            </a:r>
            <a:r>
              <a:rPr lang="en-US" dirty="0" err="1" smtClean="0"/>
              <a:t>zamanlı</a:t>
            </a:r>
            <a:r>
              <a:rPr lang="en-US" dirty="0" smtClean="0"/>
              <a:t> serum </a:t>
            </a:r>
            <a:r>
              <a:rPr lang="en-US" dirty="0" err="1" smtClean="0"/>
              <a:t>değerinin</a:t>
            </a:r>
            <a:r>
              <a:rPr lang="en-US" dirty="0" smtClean="0"/>
              <a:t> 3 </a:t>
            </a:r>
            <a:r>
              <a:rPr lang="en-US" dirty="0" err="1" smtClean="0"/>
              <a:t>katı</a:t>
            </a:r>
            <a:r>
              <a:rPr lang="en-US" dirty="0" smtClean="0"/>
              <a:t> **</a:t>
            </a:r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89390600"/>
              </p:ext>
            </p:extLst>
          </p:nvPr>
        </p:nvGraphicFramePr>
        <p:xfrm>
          <a:off x="251520" y="2866008"/>
          <a:ext cx="8660689" cy="2291184"/>
        </p:xfrm>
        <a:graphic>
          <a:graphicData uri="http://schemas.openxmlformats.org/presentationml/2006/ole">
            <p:oleObj spid="_x0000_s1037" name="Document" r:id="rId3" imgW="5622840" imgH="1261440" progId="Word.Document.12">
              <p:link updateAutomatic="1"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510" y="6381328"/>
            <a:ext cx="9076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*</a:t>
            </a:r>
            <a:r>
              <a:rPr lang="en-US" sz="1050" dirty="0" smtClean="0"/>
              <a:t>*</a:t>
            </a:r>
            <a:r>
              <a:rPr lang="en-US" sz="1050" dirty="0" err="1" smtClean="0"/>
              <a:t>Bassi</a:t>
            </a:r>
            <a:r>
              <a:rPr lang="en-US" sz="1050" dirty="0" smtClean="0"/>
              <a:t> </a:t>
            </a:r>
            <a:r>
              <a:rPr lang="en-US" sz="1050" dirty="0"/>
              <a:t>C, </a:t>
            </a:r>
            <a:r>
              <a:rPr lang="en-US" sz="1050" dirty="0" smtClean="0"/>
              <a:t>et </a:t>
            </a:r>
            <a:r>
              <a:rPr lang="en-US" sz="1050" dirty="0"/>
              <a:t>al (2005) International Study Group on Pancreatic Fistula Definition: Postoperative </a:t>
            </a:r>
            <a:r>
              <a:rPr lang="en-US" sz="1050" dirty="0" smtClean="0"/>
              <a:t>pancreatic </a:t>
            </a:r>
            <a:r>
              <a:rPr lang="en-US" sz="1050" dirty="0"/>
              <a:t>fistula: an international study group (ISGPF) definition </a:t>
            </a:r>
          </a:p>
        </p:txBody>
      </p:sp>
    </p:spTree>
    <p:extLst>
      <p:ext uri="{BB962C8B-B14F-4D97-AF65-F5344CB8AC3E}">
        <p14:creationId xmlns:p14="http://schemas.microsoft.com/office/powerpoint/2010/main" xmlns="" val="2594880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243408"/>
            <a:ext cx="77724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 (</a:t>
            </a:r>
            <a:r>
              <a:rPr lang="en-US" dirty="0" err="1"/>
              <a:t>O</a:t>
            </a:r>
            <a:r>
              <a:rPr lang="en-US" dirty="0" err="1" smtClean="0"/>
              <a:t>perasyon</a:t>
            </a:r>
            <a:r>
              <a:rPr lang="en-US" dirty="0" smtClean="0"/>
              <a:t> </a:t>
            </a:r>
            <a:r>
              <a:rPr lang="en-US" dirty="0" err="1" smtClean="0"/>
              <a:t>tekniği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64096" y="2385392"/>
            <a:ext cx="7772400" cy="4572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Pankreas</a:t>
            </a:r>
            <a:r>
              <a:rPr lang="en-US" dirty="0" smtClean="0"/>
              <a:t> </a:t>
            </a:r>
            <a:r>
              <a:rPr lang="en-US" dirty="0" err="1" smtClean="0"/>
              <a:t>rezeksiyonu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:</a:t>
            </a:r>
          </a:p>
          <a:p>
            <a:r>
              <a:rPr lang="en-US" dirty="0" smtClean="0"/>
              <a:t>PJ </a:t>
            </a:r>
            <a:r>
              <a:rPr lang="en-US" dirty="0" err="1" smtClean="0"/>
              <a:t>anastomozu</a:t>
            </a:r>
            <a:r>
              <a:rPr lang="en-US" dirty="0" smtClean="0"/>
              <a:t> </a:t>
            </a:r>
            <a:r>
              <a:rPr lang="tr-TR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kat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Figure 1-TLP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31730" y="1124744"/>
            <a:ext cx="4676574" cy="429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7227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 rot="16200000">
            <a:off x="-1276671" y="276673"/>
            <a:ext cx="7772400" cy="4572000"/>
          </a:xfrm>
        </p:spPr>
        <p:txBody>
          <a:bodyPr/>
          <a:lstStyle/>
          <a:p>
            <a:r>
              <a:rPr lang="en-US" dirty="0" smtClean="0"/>
              <a:t>Posterior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kat</a:t>
            </a:r>
            <a:r>
              <a:rPr lang="en-US" dirty="0" smtClean="0"/>
              <a:t>  (4-0 V-</a:t>
            </a:r>
            <a:r>
              <a:rPr lang="en-US" dirty="0" err="1" smtClean="0"/>
              <a:t>loc</a:t>
            </a:r>
            <a:r>
              <a:rPr lang="en-US" dirty="0" smtClean="0"/>
              <a:t>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-171400"/>
            <a:ext cx="77724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 (</a:t>
            </a:r>
            <a:r>
              <a:rPr lang="en-US" dirty="0" err="1"/>
              <a:t>O</a:t>
            </a:r>
            <a:r>
              <a:rPr lang="en-US" dirty="0" err="1" smtClean="0"/>
              <a:t>perasyon</a:t>
            </a:r>
            <a:r>
              <a:rPr lang="en-US" dirty="0" smtClean="0"/>
              <a:t> </a:t>
            </a:r>
            <a:r>
              <a:rPr lang="en-US" dirty="0" err="1" smtClean="0"/>
              <a:t>tekniği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Picture 4" descr="Fig 2a-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1268760"/>
            <a:ext cx="7056784" cy="5455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58751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19658</TotalTime>
  <Words>861</Words>
  <Application>Microsoft Macintosh PowerPoint</Application>
  <PresentationFormat>Ekran Gösterisi (4:3)</PresentationFormat>
  <Paragraphs>182</Paragraphs>
  <Slides>21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Bağlantılar</vt:lpstr>
      </vt:variant>
      <vt:variant>
        <vt:i4>3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Hisse Senedi</vt:lpstr>
      <vt:lpstr>\\localhost\Users\payitaht\Desktop\Macintosh HD:Users:payitaht:Desktop:manuscript-TLPD-SE-1.docx!OLE_LINK2</vt:lpstr>
      <vt:lpstr>\\localhost\Users\payitaht\Desktop\Macintosh HD:Users:payitaht:Desktop:manuscript-TLPD-SE-1.docx!OLE_LINK4</vt:lpstr>
      <vt:lpstr>\\localhost\Users\payitaht\Desktop\Macintosh HD:Users:payitaht:Desktop:manuscript-TLPD-SE-1-tablo türkçee.docx!OLE_LINK1</vt:lpstr>
      <vt:lpstr> Laparoskopik pankreatikoduodenektomi: V-loc sütür ile pankreatikojejunostomi deneyimi  </vt:lpstr>
      <vt:lpstr>  Giriş</vt:lpstr>
      <vt:lpstr>  Giriş </vt:lpstr>
      <vt:lpstr>  Giriş</vt:lpstr>
      <vt:lpstr>Amaç:</vt:lpstr>
      <vt:lpstr> Metod </vt:lpstr>
      <vt:lpstr>Metod</vt:lpstr>
      <vt:lpstr> Metod (Operasyon tekniği)</vt:lpstr>
      <vt:lpstr> Metod (Operasyon tekniği)</vt:lpstr>
      <vt:lpstr> Metod (Operasyon tekniği)</vt:lpstr>
      <vt:lpstr> Metod (Operasyon tekniği)</vt:lpstr>
      <vt:lpstr> Metod (Operasyon tekniği)</vt:lpstr>
      <vt:lpstr>Bulgular</vt:lpstr>
      <vt:lpstr> Bulgular</vt:lpstr>
      <vt:lpstr> Bulgular</vt:lpstr>
      <vt:lpstr>  Tartışma</vt:lpstr>
      <vt:lpstr>  Tartışma </vt:lpstr>
      <vt:lpstr>Tartışma (V-loc)</vt:lpstr>
      <vt:lpstr>Tartışma </vt:lpstr>
      <vt:lpstr>Sonuç</vt:lpstr>
      <vt:lpstr>          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pyazici</dc:creator>
  <cp:lastModifiedBy>mbattal</cp:lastModifiedBy>
  <cp:revision>226</cp:revision>
  <dcterms:created xsi:type="dcterms:W3CDTF">2017-01-13T09:31:29Z</dcterms:created>
  <dcterms:modified xsi:type="dcterms:W3CDTF">2017-04-14T10:35:26Z</dcterms:modified>
</cp:coreProperties>
</file>